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6" r:id="rId2"/>
    <p:sldId id="269" r:id="rId3"/>
    <p:sldId id="270" r:id="rId4"/>
    <p:sldId id="288" r:id="rId5"/>
    <p:sldId id="271" r:id="rId6"/>
    <p:sldId id="259" r:id="rId7"/>
    <p:sldId id="287" r:id="rId8"/>
    <p:sldId id="299" r:id="rId9"/>
    <p:sldId id="273" r:id="rId10"/>
    <p:sldId id="261" r:id="rId11"/>
    <p:sldId id="275" r:id="rId12"/>
    <p:sldId id="276" r:id="rId13"/>
    <p:sldId id="278" r:id="rId14"/>
    <p:sldId id="279" r:id="rId15"/>
    <p:sldId id="267" r:id="rId16"/>
    <p:sldId id="300" r:id="rId17"/>
    <p:sldId id="281" r:id="rId18"/>
    <p:sldId id="284" r:id="rId19"/>
    <p:sldId id="265" r:id="rId20"/>
    <p:sldId id="282" r:id="rId21"/>
    <p:sldId id="266" r:id="rId22"/>
    <p:sldId id="258" r:id="rId23"/>
    <p:sldId id="293" r:id="rId24"/>
    <p:sldId id="301" r:id="rId25"/>
    <p:sldId id="295" r:id="rId26"/>
    <p:sldId id="296" r:id="rId27"/>
    <p:sldId id="297" r:id="rId28"/>
    <p:sldId id="298"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83A43D-94E7-4814-9B5A-01E0A8A386E1}">
          <p14:sldIdLst>
            <p14:sldId id="256"/>
          </p14:sldIdLst>
        </p14:section>
        <p14:section name="Introduction" id="{47AC248E-5882-4EDB-A082-41BD6A3A289D}">
          <p14:sldIdLst>
            <p14:sldId id="269"/>
            <p14:sldId id="270"/>
            <p14:sldId id="288"/>
            <p14:sldId id="271"/>
            <p14:sldId id="259"/>
            <p14:sldId id="287"/>
            <p14:sldId id="299"/>
            <p14:sldId id="273"/>
          </p14:sldIdLst>
        </p14:section>
        <p14:section name="Related Work" id="{B5CD4276-BD87-4091-9CBB-9677C53E7724}">
          <p14:sldIdLst/>
        </p14:section>
        <p14:section name="Method" id="{C13D0C75-3AEE-4D75-A19B-9F8305608E94}">
          <p14:sldIdLst>
            <p14:sldId id="261"/>
            <p14:sldId id="275"/>
            <p14:sldId id="276"/>
            <p14:sldId id="278"/>
            <p14:sldId id="279"/>
            <p14:sldId id="267"/>
            <p14:sldId id="300"/>
          </p14:sldIdLst>
        </p14:section>
        <p14:section name="Results" id="{E2984B5E-DC9D-4EC1-AB65-A6EA134BF234}">
          <p14:sldIdLst>
            <p14:sldId id="281"/>
            <p14:sldId id="284"/>
            <p14:sldId id="265"/>
            <p14:sldId id="282"/>
          </p14:sldIdLst>
        </p14:section>
        <p14:section name="Conclusion" id="{05D3B6FB-0364-491A-8584-57CB4F304AAC}">
          <p14:sldIdLst>
            <p14:sldId id="266"/>
            <p14:sldId id="258"/>
          </p14:sldIdLst>
        </p14:section>
        <p14:section name="Bonus" id="{A0C26976-F0E2-4311-B115-C221126B1867}">
          <p14:sldIdLst>
            <p14:sldId id="293"/>
            <p14:sldId id="301"/>
            <p14:sldId id="295"/>
            <p14:sldId id="296"/>
            <p14:sldId id="297"/>
            <p14:sldId id="2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3429" autoAdjust="0"/>
  </p:normalViewPr>
  <p:slideViewPr>
    <p:cSldViewPr snapToGrid="0">
      <p:cViewPr varScale="1">
        <p:scale>
          <a:sx n="74" d="100"/>
          <a:sy n="74" d="100"/>
        </p:scale>
        <p:origin x="1464" y="60"/>
      </p:cViewPr>
      <p:guideLst>
        <p:guide orient="horz" pos="2160"/>
        <p:guide pos="384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1B0AE3-370E-442E-BDE9-3FDFF0BDA068}" type="datetimeFigureOut">
              <a:rPr lang="de-DE" smtClean="0"/>
              <a:t>11.10.2016</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37A7C-DF32-4EC6-B58D-21E7884A33B4}" type="slidenum">
              <a:rPr lang="de-DE" smtClean="0"/>
              <a:t>‹#›</a:t>
            </a:fld>
            <a:endParaRPr lang="de-DE"/>
          </a:p>
        </p:txBody>
      </p:sp>
    </p:spTree>
    <p:extLst>
      <p:ext uri="{BB962C8B-B14F-4D97-AF65-F5344CB8AC3E}">
        <p14:creationId xmlns:p14="http://schemas.microsoft.com/office/powerpoint/2010/main" val="1498433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Generate</a:t>
            </a:r>
            <a:r>
              <a:rPr lang="en-US" baseline="0" dirty="0" smtClean="0"/>
              <a:t> an image that looks like it has been painted. A digital source image is transformed </a:t>
            </a:r>
            <a:r>
              <a:rPr lang="en-US" baseline="0" dirty="0" err="1" smtClean="0"/>
              <a:t>int</a:t>
            </a:r>
            <a:r>
              <a:rPr lang="en-US" baseline="0" dirty="0" smtClean="0"/>
              <a:t> such a  way that it looks painterly.</a:t>
            </a:r>
            <a:endParaRPr lang="en-US" dirty="0" smtClean="0"/>
          </a:p>
          <a:p>
            <a:endParaRPr lang="en-US" dirty="0" smtClean="0"/>
          </a:p>
          <a:p>
            <a:r>
              <a:rPr lang="en-US" dirty="0" smtClean="0"/>
              <a:t>In General, stroke-based rendering works</a:t>
            </a:r>
            <a:r>
              <a:rPr lang="en-US" baseline="0" dirty="0" smtClean="0"/>
              <a:t> as follows:</a:t>
            </a:r>
          </a:p>
          <a:p>
            <a:r>
              <a:rPr lang="en-US" baseline="0" dirty="0" smtClean="0"/>
              <a:t>Input image, orientation field, brush stroke parameters.</a:t>
            </a:r>
          </a:p>
          <a:p>
            <a:r>
              <a:rPr lang="en-US" baseline="0" dirty="0" smtClean="0"/>
              <a:t>Seed points, grow strokes. Goal is to minimize input canvas distance (</a:t>
            </a:r>
            <a:r>
              <a:rPr lang="en-US" baseline="0" dirty="0" err="1" smtClean="0"/>
              <a:t>pixelwise</a:t>
            </a:r>
            <a:r>
              <a:rPr lang="en-US" baseline="0" dirty="0" smtClean="0"/>
              <a:t> color distance).</a:t>
            </a:r>
            <a:endParaRPr lang="en-US" dirty="0" smtClean="0"/>
          </a:p>
          <a:p>
            <a:endParaRPr lang="de-DE" dirty="0" smtClean="0"/>
          </a:p>
          <a:p>
            <a:r>
              <a:rPr lang="en-US" dirty="0" smtClean="0"/>
              <a:t>For each brush stroke the color is selected</a:t>
            </a:r>
            <a:r>
              <a:rPr lang="en-US" baseline="0" dirty="0" smtClean="0"/>
              <a:t> from the input image.</a:t>
            </a:r>
          </a:p>
          <a:p>
            <a:r>
              <a:rPr lang="en-US" baseline="0" dirty="0" smtClean="0"/>
              <a:t>Sometimes a </a:t>
            </a:r>
            <a:r>
              <a:rPr lang="en-US" baseline="0" dirty="0" err="1" smtClean="0"/>
              <a:t>postprocessing</a:t>
            </a:r>
            <a:r>
              <a:rPr lang="en-US" baseline="0" dirty="0" smtClean="0"/>
              <a:t> step is applied, that transfers the colors. For example warmer colors.</a:t>
            </a:r>
            <a:endParaRPr lang="de-DE" dirty="0" smtClean="0"/>
          </a:p>
          <a:p>
            <a:endParaRPr lang="de-DE" dirty="0" smtClean="0"/>
          </a:p>
          <a:p>
            <a:r>
              <a:rPr lang="de-DE" dirty="0" smtClean="0"/>
              <a:t>Software Result:</a:t>
            </a:r>
          </a:p>
          <a:p>
            <a:r>
              <a:rPr lang="de-DE" dirty="0" smtClean="0"/>
              <a:t>@inproceedings{sisley-npar10, author = {Mingtian Zhao and Song-Chun Zhu}, title = {Sisley the Abstract Painter}, booktitle = {NPAR '10: Proceedings of the 8th International Symposium on Non-Photorealistic Animation and Rendering}, year = {2010}, isbn = {978-1-4503-0125-1}, pages = {99--107}, location = {Annecy, France}, doi = {http://doi.acm.org/10.1145/1809939.1809951}, publisher = {ACM}, address = {New York, NY, USA}, }</a:t>
            </a:r>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2</a:t>
            </a:fld>
            <a:endParaRPr lang="de-DE"/>
          </a:p>
        </p:txBody>
      </p:sp>
    </p:spTree>
    <p:extLst>
      <p:ext uri="{BB962C8B-B14F-4D97-AF65-F5344CB8AC3E}">
        <p14:creationId xmlns:p14="http://schemas.microsoft.com/office/powerpoint/2010/main" val="3863272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@article{Zeng2009,</a:t>
            </a:r>
          </a:p>
          <a:p>
            <a:r>
              <a:rPr lang="de-DE" dirty="0" smtClean="0"/>
              <a:t> author = {Zeng, Kun and Zhao, Mingtian and Xiong, Caiming and Zhu, Song-Chun},</a:t>
            </a:r>
          </a:p>
          <a:p>
            <a:r>
              <a:rPr lang="de-DE" dirty="0" smtClean="0"/>
              <a:t> title = {From Image Parsing to Painterly Rendering},</a:t>
            </a:r>
          </a:p>
          <a:p>
            <a:r>
              <a:rPr lang="de-DE" dirty="0" smtClean="0"/>
              <a:t> journal = {ACM Trans. Graph.},</a:t>
            </a:r>
          </a:p>
          <a:p>
            <a:r>
              <a:rPr lang="de-DE" dirty="0" smtClean="0"/>
              <a:t> issue_date = {December 2009},</a:t>
            </a:r>
          </a:p>
          <a:p>
            <a:r>
              <a:rPr lang="de-DE" dirty="0" smtClean="0"/>
              <a:t> volume = {29},</a:t>
            </a:r>
          </a:p>
          <a:p>
            <a:r>
              <a:rPr lang="de-DE" dirty="0" smtClean="0"/>
              <a:t> number = {1},</a:t>
            </a:r>
          </a:p>
          <a:p>
            <a:r>
              <a:rPr lang="de-DE" dirty="0" smtClean="0"/>
              <a:t> month = dec,</a:t>
            </a:r>
          </a:p>
          <a:p>
            <a:r>
              <a:rPr lang="de-DE" dirty="0" smtClean="0"/>
              <a:t> year = {2009},</a:t>
            </a:r>
          </a:p>
          <a:p>
            <a:r>
              <a:rPr lang="de-DE" dirty="0" smtClean="0"/>
              <a:t> issn = {0730-0301},</a:t>
            </a:r>
          </a:p>
          <a:p>
            <a:r>
              <a:rPr lang="de-DE" dirty="0" smtClean="0"/>
              <a:t> pages = {2:1--2:11},</a:t>
            </a:r>
          </a:p>
          <a:p>
            <a:r>
              <a:rPr lang="de-DE" dirty="0" smtClean="0"/>
              <a:t> articleno = {2},</a:t>
            </a:r>
          </a:p>
          <a:p>
            <a:r>
              <a:rPr lang="de-DE" dirty="0" smtClean="0"/>
              <a:t> numpages = {11},</a:t>
            </a:r>
          </a:p>
          <a:p>
            <a:r>
              <a:rPr lang="de-DE" dirty="0" smtClean="0"/>
              <a:t> doi = {10.1145/1640443.1640445},</a:t>
            </a:r>
          </a:p>
          <a:p>
            <a:r>
              <a:rPr lang="de-DE" dirty="0" smtClean="0"/>
              <a:t> acmid = {1640445},</a:t>
            </a:r>
          </a:p>
          <a:p>
            <a:r>
              <a:rPr lang="de-DE" dirty="0" smtClean="0"/>
              <a:t> publisher = {ACM},</a:t>
            </a:r>
          </a:p>
          <a:p>
            <a:r>
              <a:rPr lang="de-DE" dirty="0" smtClean="0"/>
              <a:t> address = {New York, NY, USA},</a:t>
            </a:r>
          </a:p>
          <a:p>
            <a:r>
              <a:rPr lang="de-DE" dirty="0" smtClean="0"/>
              <a:t> keywords = {Image parsing, nonphotorealistic rendering, orientation field, painterly rendering, primal sketch},</a:t>
            </a:r>
          </a:p>
          <a:p>
            <a:r>
              <a:rPr lang="de-DE" dirty="0" smtClean="0"/>
              <a:t>}</a:t>
            </a:r>
          </a:p>
          <a:p>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12</a:t>
            </a:fld>
            <a:endParaRPr lang="de-DE"/>
          </a:p>
        </p:txBody>
      </p:sp>
    </p:spTree>
    <p:extLst>
      <p:ext uri="{BB962C8B-B14F-4D97-AF65-F5344CB8AC3E}">
        <p14:creationId xmlns:p14="http://schemas.microsoft.com/office/powerpoint/2010/main" val="2047945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de-DE" sz="2800" dirty="0" smtClean="0"/>
              <a:t>First and second Gaussian derivatives at six orientations</a:t>
            </a:r>
          </a:p>
          <a:p>
            <a:pPr lvl="1"/>
            <a:r>
              <a:rPr lang="de-DE" sz="2800" dirty="0" smtClean="0"/>
              <a:t>Thresholding the response to create coarse, medium and fine layers</a:t>
            </a:r>
          </a:p>
          <a:p>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13</a:t>
            </a:fld>
            <a:endParaRPr lang="de-DE"/>
          </a:p>
        </p:txBody>
      </p:sp>
    </p:spTree>
    <p:extLst>
      <p:ext uri="{BB962C8B-B14F-4D97-AF65-F5344CB8AC3E}">
        <p14:creationId xmlns:p14="http://schemas.microsoft.com/office/powerpoint/2010/main" val="4201122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Decomposition</a:t>
            </a:r>
            <a:r>
              <a:rPr lang="en-US" baseline="0" dirty="0" smtClean="0"/>
              <a:t> as preprocessing. Composition to put it al together. We are able to fill in here all kinds of painterly rendering methods to distribute the seed points and create strokes.</a:t>
            </a:r>
          </a:p>
          <a:p>
            <a:r>
              <a:rPr lang="en-US" baseline="0" dirty="0" smtClean="0"/>
              <a:t>Here we used grid based sampling and an orientation field created from structure tensors created from </a:t>
            </a:r>
            <a:r>
              <a:rPr lang="en-US" baseline="0" smtClean="0"/>
              <a:t>color gradients.</a:t>
            </a:r>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15</a:t>
            </a:fld>
            <a:endParaRPr lang="de-DE"/>
          </a:p>
        </p:txBody>
      </p:sp>
    </p:spTree>
    <p:extLst>
      <p:ext uri="{BB962C8B-B14F-4D97-AF65-F5344CB8AC3E}">
        <p14:creationId xmlns:p14="http://schemas.microsoft.com/office/powerpoint/2010/main" val="48151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19</a:t>
            </a:fld>
            <a:endParaRPr lang="de-DE"/>
          </a:p>
        </p:txBody>
      </p:sp>
    </p:spTree>
    <p:extLst>
      <p:ext uri="{BB962C8B-B14F-4D97-AF65-F5344CB8AC3E}">
        <p14:creationId xmlns:p14="http://schemas.microsoft.com/office/powerpoint/2010/main" val="349296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@inproceedings{Deussen2012,</a:t>
            </a:r>
          </a:p>
          <a:p>
            <a:r>
              <a:rPr lang="de-DE" dirty="0" smtClean="0"/>
              <a:t> author = {Deussen, Oliver and Lindemeier, Thomas and Pirk, S\"{o}ren and Tautzenberger, Mark},</a:t>
            </a:r>
          </a:p>
          <a:p>
            <a:r>
              <a:rPr lang="de-DE" dirty="0" smtClean="0"/>
              <a:t> title = {Feedback-guided Stroke Placement for a Painting Machine},</a:t>
            </a:r>
          </a:p>
          <a:p>
            <a:r>
              <a:rPr lang="de-DE" dirty="0" smtClean="0"/>
              <a:t> booktitle = {Proceedings of the Eighth Annual Symposium on Computational Aesthetics in Graphics, Visualization, and Imaging},</a:t>
            </a:r>
          </a:p>
          <a:p>
            <a:r>
              <a:rPr lang="de-DE" dirty="0" smtClean="0"/>
              <a:t> series = {CAe '12},</a:t>
            </a:r>
          </a:p>
          <a:p>
            <a:r>
              <a:rPr lang="de-DE" dirty="0" smtClean="0"/>
              <a:t> year = {2012},</a:t>
            </a:r>
          </a:p>
          <a:p>
            <a:r>
              <a:rPr lang="de-DE" dirty="0" smtClean="0"/>
              <a:t> isbn = {978-1-4503-1584-5},</a:t>
            </a:r>
          </a:p>
          <a:p>
            <a:r>
              <a:rPr lang="de-DE" dirty="0" smtClean="0"/>
              <a:t> location = {Annecy, France},</a:t>
            </a:r>
          </a:p>
          <a:p>
            <a:r>
              <a:rPr lang="de-DE" dirty="0" smtClean="0"/>
              <a:t> pages = {25--33},</a:t>
            </a:r>
          </a:p>
          <a:p>
            <a:r>
              <a:rPr lang="de-DE" dirty="0" smtClean="0"/>
              <a:t> numpages = {9},</a:t>
            </a:r>
          </a:p>
          <a:p>
            <a:r>
              <a:rPr lang="de-DE" dirty="0" smtClean="0"/>
              <a:t> acmid = {2328894},</a:t>
            </a:r>
          </a:p>
          <a:p>
            <a:r>
              <a:rPr lang="de-DE" dirty="0" smtClean="0"/>
              <a:t> publisher = {Eurographics Association},</a:t>
            </a:r>
          </a:p>
          <a:p>
            <a:r>
              <a:rPr lang="de-DE" dirty="0" smtClean="0"/>
              <a:t> address = {Aire-la-Ville, Switzerland, Switzerland},</a:t>
            </a:r>
          </a:p>
          <a:p>
            <a:r>
              <a:rPr lang="de-DE" dirty="0" smtClean="0"/>
              <a:t>}</a:t>
            </a:r>
          </a:p>
          <a:p>
            <a:endParaRPr lang="de-DE" dirty="0" smtClean="0"/>
          </a:p>
          <a:p>
            <a:r>
              <a:rPr lang="de-DE" dirty="0" smtClean="0"/>
              <a:t>@article{Lindemeier2013,</a:t>
            </a:r>
          </a:p>
          <a:p>
            <a:r>
              <a:rPr lang="de-DE" dirty="0" smtClean="0"/>
              <a:t>abstract = {In this paper we present and evaluate painterly rendering techniques that work within a visual feedback loop of eDavid, our painting robot. The machine aims at simulating the human painting process. Two such methods and their semantics-driven combination are compared for different objects. One uses a predefined set of stroke candidates, the other creates strokes directly using line integral convolution. The aesthetics of these methods are discussed and results are shown.},</a:t>
            </a:r>
          </a:p>
          <a:p>
            <a:r>
              <a:rPr lang="de-DE" dirty="0" smtClean="0"/>
              <a:t>author = {Lindemeier, Thomas and Pirk, S{\"{o}}ren and Deussen, Oliver},</a:t>
            </a:r>
          </a:p>
          <a:p>
            <a:r>
              <a:rPr lang="de-DE" dirty="0" smtClean="0"/>
              <a:t>doi = {10.1016/j.cag.2013.01.005},</a:t>
            </a:r>
          </a:p>
          <a:p>
            <a:r>
              <a:rPr lang="de-DE" dirty="0" smtClean="0"/>
              <a:t>issn = {00978493},</a:t>
            </a:r>
          </a:p>
          <a:p>
            <a:r>
              <a:rPr lang="de-DE" dirty="0" smtClean="0"/>
              <a:t>journal = {Computers {\&amp;} Graphics},</a:t>
            </a:r>
          </a:p>
          <a:p>
            <a:r>
              <a:rPr lang="de-DE" dirty="0" smtClean="0"/>
              <a:t>keywords = {image stylization,non-photorealistic rendering,painterly rendering,painting machine,visual feedback},</a:t>
            </a:r>
          </a:p>
          <a:p>
            <a:r>
              <a:rPr lang="de-DE" dirty="0" smtClean="0"/>
              <a:t>mendeley-groups = {archive/painting{\_}robot,archive/2013{\_}van{\_}Gogh{\_}project},</a:t>
            </a:r>
          </a:p>
          <a:p>
            <a:r>
              <a:rPr lang="de-DE" dirty="0" smtClean="0"/>
              <a:t>month = {aug},</a:t>
            </a:r>
          </a:p>
          <a:p>
            <a:r>
              <a:rPr lang="de-DE" dirty="0" smtClean="0"/>
              <a:t>number = {5},</a:t>
            </a:r>
          </a:p>
          <a:p>
            <a:r>
              <a:rPr lang="de-DE" dirty="0" smtClean="0"/>
              <a:t>pages = {293--301},</a:t>
            </a:r>
          </a:p>
          <a:p>
            <a:r>
              <a:rPr lang="de-DE" dirty="0" smtClean="0"/>
              <a:t>title = {Image Stylization with a Painting Machine Using Semantic Hints},</a:t>
            </a:r>
          </a:p>
          <a:p>
            <a:r>
              <a:rPr lang="de-DE" dirty="0" smtClean="0"/>
              <a:t>volume = {37},</a:t>
            </a:r>
          </a:p>
          <a:p>
            <a:r>
              <a:rPr lang="de-DE" dirty="0" smtClean="0"/>
              <a:t>year = {2013}</a:t>
            </a:r>
          </a:p>
          <a:p>
            <a:r>
              <a:rPr lang="de-DE" dirty="0" smtClean="0"/>
              <a:t>}</a:t>
            </a:r>
          </a:p>
          <a:p>
            <a:endParaRPr lang="de-DE" dirty="0" smtClean="0"/>
          </a:p>
          <a:p>
            <a:r>
              <a:rPr lang="en-US" dirty="0" smtClean="0"/>
              <a:t>@article{Lindemeier2015a,</a:t>
            </a:r>
          </a:p>
          <a:p>
            <a:r>
              <a:rPr lang="en-US" dirty="0" smtClean="0"/>
              <a:t>abstract = {We describe a painting machine and associated algorithms. Our modified industrial robot works with visual feedback and applies acrylic paint from a repository to a canvas until the created painting resembles a given input image or scene. The color differences between canvas and input are used to direct the application of new strokes. We present two optimization-based algorithms that place such strokes in relation to already existing ones. Using these methods we are able to create different painting styles, one that tries to match the input colors with almost transparent strokes and another one that creates dithering patterns of opaque strokes that approximate the input color. The machine produces paintings that mimic those created by human painters and allows us to study the painting process as well as the creation of artworks.},</a:t>
            </a:r>
          </a:p>
          <a:p>
            <a:r>
              <a:rPr lang="en-US" dirty="0" smtClean="0"/>
              <a:t>author = {Lindemeier, Thomas and </a:t>
            </a:r>
            <a:r>
              <a:rPr lang="en-US" dirty="0" err="1" smtClean="0"/>
              <a:t>Metzner</a:t>
            </a:r>
            <a:r>
              <a:rPr lang="en-US" dirty="0" smtClean="0"/>
              <a:t>, Jens and </a:t>
            </a:r>
            <a:r>
              <a:rPr lang="en-US" dirty="0" err="1" smtClean="0"/>
              <a:t>Pollak</a:t>
            </a:r>
            <a:r>
              <a:rPr lang="en-US" dirty="0" smtClean="0"/>
              <a:t>, Lena and </a:t>
            </a:r>
            <a:r>
              <a:rPr lang="en-US" dirty="0" err="1" smtClean="0"/>
              <a:t>Deussen</a:t>
            </a:r>
            <a:r>
              <a:rPr lang="en-US" dirty="0" smtClean="0"/>
              <a:t>, Oliver},</a:t>
            </a:r>
          </a:p>
          <a:p>
            <a:r>
              <a:rPr lang="en-US" dirty="0" err="1" smtClean="0"/>
              <a:t>doi</a:t>
            </a:r>
            <a:r>
              <a:rPr lang="en-US" dirty="0" smtClean="0"/>
              <a:t> = {10.1111/cgf.12562},</a:t>
            </a:r>
          </a:p>
          <a:p>
            <a:r>
              <a:rPr lang="en-US" dirty="0" smtClean="0"/>
              <a:t>journal = {Computer Graphics Forum},</a:t>
            </a:r>
          </a:p>
          <a:p>
            <a:r>
              <a:rPr lang="en-US" dirty="0" err="1" smtClean="0"/>
              <a:t>mendeley</a:t>
            </a:r>
            <a:r>
              <a:rPr lang="en-US" dirty="0" smtClean="0"/>
              <a:t>-groups = {2016{\_}</a:t>
            </a:r>
            <a:r>
              <a:rPr lang="en-US" dirty="0" err="1" smtClean="0"/>
              <a:t>PaintingLayers</a:t>
            </a:r>
            <a:r>
              <a:rPr lang="en-US" dirty="0" smtClean="0"/>
              <a:t>},</a:t>
            </a:r>
          </a:p>
          <a:p>
            <a:r>
              <a:rPr lang="en-US" dirty="0" smtClean="0"/>
              <a:t>number = {2},</a:t>
            </a:r>
          </a:p>
          <a:p>
            <a:r>
              <a:rPr lang="en-US" dirty="0" smtClean="0"/>
              <a:t>pages = {311--323},</a:t>
            </a:r>
          </a:p>
          <a:p>
            <a:r>
              <a:rPr lang="en-US" dirty="0" smtClean="0"/>
              <a:t>title = {Hardware-Based Non-Photorealistic Rendering Using a Painting Robot},</a:t>
            </a:r>
          </a:p>
          <a:p>
            <a:r>
              <a:rPr lang="en-US" dirty="0" smtClean="0"/>
              <a:t>volume = {34},</a:t>
            </a:r>
          </a:p>
          <a:p>
            <a:r>
              <a:rPr lang="en-US" dirty="0" smtClean="0"/>
              <a:t>year = {2015}</a:t>
            </a:r>
          </a:p>
          <a:p>
            <a:r>
              <a:rPr lang="en-US" dirty="0" smtClean="0"/>
              <a:t>}</a:t>
            </a:r>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20</a:t>
            </a:fld>
            <a:endParaRPr lang="de-DE"/>
          </a:p>
        </p:txBody>
      </p:sp>
    </p:spTree>
    <p:extLst>
      <p:ext uri="{BB962C8B-B14F-4D97-AF65-F5344CB8AC3E}">
        <p14:creationId xmlns:p14="http://schemas.microsoft.com/office/powerpoint/2010/main" val="2978866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21</a:t>
            </a:fld>
            <a:endParaRPr lang="de-DE"/>
          </a:p>
        </p:txBody>
      </p:sp>
    </p:spTree>
    <p:extLst>
      <p:ext uri="{BB962C8B-B14F-4D97-AF65-F5344CB8AC3E}">
        <p14:creationId xmlns:p14="http://schemas.microsoft.com/office/powerpoint/2010/main" val="272429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@article{Lindemeier2013,</a:t>
            </a:r>
          </a:p>
          <a:p>
            <a:r>
              <a:rPr lang="de-DE" dirty="0" smtClean="0"/>
              <a:t>abstract = {In this paper we present and evaluate painterly rendering techniques that work within a visual feedback loop of eDavid, our painting robot. The machine aims at simulating the human painting process. Two such methods and their semantics-driven combination are compared for different objects. One uses a predefined set of stroke candidates, the other creates strokes directly using line integral convolution. The aesthetics of these methods are discussed and results are shown.},</a:t>
            </a:r>
          </a:p>
          <a:p>
            <a:r>
              <a:rPr lang="de-DE" dirty="0" smtClean="0"/>
              <a:t>author = {Lindemeier, Thomas and Pirk, S{\"{o}}ren and Deussen, Oliver},</a:t>
            </a:r>
          </a:p>
          <a:p>
            <a:r>
              <a:rPr lang="de-DE" dirty="0" smtClean="0"/>
              <a:t>doi = {10.1016/j.cag.2013.01.005},</a:t>
            </a:r>
          </a:p>
          <a:p>
            <a:r>
              <a:rPr lang="de-DE" dirty="0" smtClean="0"/>
              <a:t>issn = {00978493},</a:t>
            </a:r>
          </a:p>
          <a:p>
            <a:r>
              <a:rPr lang="de-DE" dirty="0" smtClean="0"/>
              <a:t>journal = {Computers {\&amp;} Graphics},</a:t>
            </a:r>
          </a:p>
          <a:p>
            <a:r>
              <a:rPr lang="de-DE" dirty="0" smtClean="0"/>
              <a:t>keywords = {image stylization,non-photorealistic rendering,painterly rendering,painting machine,visual feedback},</a:t>
            </a:r>
          </a:p>
          <a:p>
            <a:r>
              <a:rPr lang="de-DE" dirty="0" smtClean="0"/>
              <a:t>mendeley-groups = {archive/painting{\_}robot,archive/2013{\_}van{\_}Gogh{\_}project},</a:t>
            </a:r>
          </a:p>
          <a:p>
            <a:r>
              <a:rPr lang="de-DE" dirty="0" smtClean="0"/>
              <a:t>month = {aug},</a:t>
            </a:r>
          </a:p>
          <a:p>
            <a:r>
              <a:rPr lang="de-DE" dirty="0" smtClean="0"/>
              <a:t>number = {5},</a:t>
            </a:r>
          </a:p>
          <a:p>
            <a:r>
              <a:rPr lang="de-DE" dirty="0" smtClean="0"/>
              <a:t>pages = {293--301},</a:t>
            </a:r>
          </a:p>
          <a:p>
            <a:r>
              <a:rPr lang="de-DE" dirty="0" smtClean="0"/>
              <a:t>title = {Image Stylization with a Painting Machine Using Semantic Hints},</a:t>
            </a:r>
          </a:p>
          <a:p>
            <a:r>
              <a:rPr lang="de-DE" dirty="0" smtClean="0"/>
              <a:t>volume = {37},</a:t>
            </a:r>
          </a:p>
          <a:p>
            <a:r>
              <a:rPr lang="de-DE" dirty="0" smtClean="0"/>
              <a:t>year = {2013}</a:t>
            </a:r>
          </a:p>
          <a:p>
            <a:r>
              <a:rPr lang="de-DE" dirty="0" smtClean="0"/>
              <a:t>}</a:t>
            </a:r>
          </a:p>
          <a:p>
            <a:endParaRPr lang="de-DE" dirty="0" smtClean="0"/>
          </a:p>
          <a:p>
            <a:r>
              <a:rPr lang="en-US" dirty="0" smtClean="0"/>
              <a:t>@article{Lindemeier2015a,</a:t>
            </a:r>
          </a:p>
          <a:p>
            <a:r>
              <a:rPr lang="en-US" dirty="0" smtClean="0"/>
              <a:t>abstract = {We describe a painting machine and associated algorithms. Our modified industrial robot works with visual feedback and applies acrylic paint from a repository to a canvas until the created painting resembles a given input image or scene. The color differences between canvas and input are used to direct the application of new strokes. We present two optimization-based algorithms that place such strokes in relation to already existing ones. Using these methods we are able to create different painting styles, one that tries to match the input colors with almost transparent strokes and another one that creates dithering patterns of opaque strokes that approximate the input color. The machine produces paintings that mimic those created by human painters and allows us to study the painting process as well as the creation of artworks.},</a:t>
            </a:r>
          </a:p>
          <a:p>
            <a:r>
              <a:rPr lang="en-US" dirty="0" smtClean="0"/>
              <a:t>author = {Lindemeier, Thomas and </a:t>
            </a:r>
            <a:r>
              <a:rPr lang="en-US" dirty="0" err="1" smtClean="0"/>
              <a:t>Metzner</a:t>
            </a:r>
            <a:r>
              <a:rPr lang="en-US" dirty="0" smtClean="0"/>
              <a:t>, Jens and </a:t>
            </a:r>
            <a:r>
              <a:rPr lang="en-US" dirty="0" err="1" smtClean="0"/>
              <a:t>Pollak</a:t>
            </a:r>
            <a:r>
              <a:rPr lang="en-US" dirty="0" smtClean="0"/>
              <a:t>, Lena and </a:t>
            </a:r>
            <a:r>
              <a:rPr lang="en-US" dirty="0" err="1" smtClean="0"/>
              <a:t>Deussen</a:t>
            </a:r>
            <a:r>
              <a:rPr lang="en-US" dirty="0" smtClean="0"/>
              <a:t>, Oliver},</a:t>
            </a:r>
          </a:p>
          <a:p>
            <a:r>
              <a:rPr lang="en-US" dirty="0" err="1" smtClean="0"/>
              <a:t>doi</a:t>
            </a:r>
            <a:r>
              <a:rPr lang="en-US" dirty="0" smtClean="0"/>
              <a:t> = {10.1111/cgf.12562},</a:t>
            </a:r>
          </a:p>
          <a:p>
            <a:r>
              <a:rPr lang="en-US" dirty="0" smtClean="0"/>
              <a:t>journal = {Computer Graphics Forum},</a:t>
            </a:r>
          </a:p>
          <a:p>
            <a:r>
              <a:rPr lang="en-US" dirty="0" err="1" smtClean="0"/>
              <a:t>mendeley</a:t>
            </a:r>
            <a:r>
              <a:rPr lang="en-US" dirty="0" smtClean="0"/>
              <a:t>-groups = {2016{\_}</a:t>
            </a:r>
            <a:r>
              <a:rPr lang="en-US" dirty="0" err="1" smtClean="0"/>
              <a:t>PaintingLayers</a:t>
            </a:r>
            <a:r>
              <a:rPr lang="en-US" dirty="0" smtClean="0"/>
              <a:t>},</a:t>
            </a:r>
          </a:p>
          <a:p>
            <a:r>
              <a:rPr lang="en-US" dirty="0" smtClean="0"/>
              <a:t>number = {2},</a:t>
            </a:r>
          </a:p>
          <a:p>
            <a:r>
              <a:rPr lang="en-US" dirty="0" smtClean="0"/>
              <a:t>pages = {311--323},</a:t>
            </a:r>
          </a:p>
          <a:p>
            <a:r>
              <a:rPr lang="en-US" dirty="0" smtClean="0"/>
              <a:t>title = {Hardware-Based Non-Photorealistic Rendering Using a Painting Robot},</a:t>
            </a:r>
          </a:p>
          <a:p>
            <a:r>
              <a:rPr lang="en-US" dirty="0" smtClean="0"/>
              <a:t>volume = {34},</a:t>
            </a:r>
          </a:p>
          <a:p>
            <a:r>
              <a:rPr lang="en-US" dirty="0" smtClean="0"/>
              <a:t>year = {2015}</a:t>
            </a:r>
          </a:p>
          <a:p>
            <a:r>
              <a:rPr lang="en-US" dirty="0" smtClean="0"/>
              <a:t>}</a:t>
            </a:r>
            <a:endParaRPr lang="de-DE" dirty="0" smtClean="0"/>
          </a:p>
        </p:txBody>
      </p:sp>
      <p:sp>
        <p:nvSpPr>
          <p:cNvPr id="4" name="Slide Number Placeholder 3"/>
          <p:cNvSpPr>
            <a:spLocks noGrp="1"/>
          </p:cNvSpPr>
          <p:nvPr>
            <p:ph type="sldNum" sz="quarter" idx="10"/>
          </p:nvPr>
        </p:nvSpPr>
        <p:spPr/>
        <p:txBody>
          <a:bodyPr/>
          <a:lstStyle/>
          <a:p>
            <a:fld id="{B9937A7C-DF32-4EC6-B58D-21E7884A33B4}" type="slidenum">
              <a:rPr lang="de-DE" smtClean="0"/>
              <a:t>23</a:t>
            </a:fld>
            <a:endParaRPr lang="de-DE"/>
          </a:p>
        </p:txBody>
      </p:sp>
    </p:spTree>
    <p:extLst>
      <p:ext uri="{BB962C8B-B14F-4D97-AF65-F5344CB8AC3E}">
        <p14:creationId xmlns:p14="http://schemas.microsoft.com/office/powerpoint/2010/main" val="3021685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@inproceedings{Lu2010,</a:t>
            </a:r>
          </a:p>
          <a:p>
            <a:r>
              <a:rPr lang="de-DE" dirty="0" smtClean="0"/>
              <a:t> author = {Lu, Jingwan and Sander, Pedro V. and Finkelstein, Adam},</a:t>
            </a:r>
          </a:p>
          <a:p>
            <a:r>
              <a:rPr lang="de-DE" dirty="0" smtClean="0"/>
              <a:t> title = {Interactive Painterly Stylization of Images, Videos and 3D Animations},</a:t>
            </a:r>
          </a:p>
          <a:p>
            <a:r>
              <a:rPr lang="de-DE" dirty="0" smtClean="0"/>
              <a:t> booktitle = {Proceedings of the 2010 ACM SIGGRAPH Symposium on Interactive 3D Graphics and Games},</a:t>
            </a:r>
          </a:p>
          <a:p>
            <a:r>
              <a:rPr lang="de-DE" dirty="0" smtClean="0"/>
              <a:t> series = {I3D '10},</a:t>
            </a:r>
          </a:p>
          <a:p>
            <a:r>
              <a:rPr lang="de-DE" dirty="0" smtClean="0"/>
              <a:t> year = {2010},</a:t>
            </a:r>
          </a:p>
          <a:p>
            <a:r>
              <a:rPr lang="de-DE" dirty="0" smtClean="0"/>
              <a:t> isbn = {978-1-60558-939-8},</a:t>
            </a:r>
          </a:p>
          <a:p>
            <a:r>
              <a:rPr lang="de-DE" dirty="0" smtClean="0"/>
              <a:t> location = {Washington, D.C.},</a:t>
            </a:r>
          </a:p>
          <a:p>
            <a:r>
              <a:rPr lang="de-DE" dirty="0" smtClean="0"/>
              <a:t> pages = {127--134},</a:t>
            </a:r>
          </a:p>
          <a:p>
            <a:r>
              <a:rPr lang="de-DE" dirty="0" smtClean="0"/>
              <a:t> numpages = {8},</a:t>
            </a:r>
          </a:p>
          <a:p>
            <a:r>
              <a:rPr lang="de-DE" dirty="0" smtClean="0"/>
              <a:t> doi = {10.1145/1730804.1730825},</a:t>
            </a:r>
          </a:p>
          <a:p>
            <a:r>
              <a:rPr lang="de-DE" dirty="0" smtClean="0"/>
              <a:t> acmid = {1730825},</a:t>
            </a:r>
          </a:p>
          <a:p>
            <a:r>
              <a:rPr lang="de-DE" dirty="0" smtClean="0"/>
              <a:t> publisher = {ACM},</a:t>
            </a:r>
          </a:p>
          <a:p>
            <a:r>
              <a:rPr lang="de-DE" dirty="0" smtClean="0"/>
              <a:t> address = {New York, NY, USA},</a:t>
            </a:r>
          </a:p>
          <a:p>
            <a:r>
              <a:rPr lang="de-DE" dirty="0" smtClean="0"/>
              <a:t> keywords = {GPU processing, non-photorealistic rendering, painterly rendering, particle systems, video processing},</a:t>
            </a:r>
          </a:p>
          <a:p>
            <a:r>
              <a:rPr lang="de-DE" dirty="0" smtClean="0"/>
              <a:t>}</a:t>
            </a:r>
          </a:p>
          <a:p>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26</a:t>
            </a:fld>
            <a:endParaRPr lang="de-DE"/>
          </a:p>
        </p:txBody>
      </p:sp>
    </p:spTree>
    <p:extLst>
      <p:ext uri="{BB962C8B-B14F-4D97-AF65-F5344CB8AC3E}">
        <p14:creationId xmlns:p14="http://schemas.microsoft.com/office/powerpoint/2010/main" val="30017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@inproceedings{Baxter2004,</a:t>
            </a:r>
          </a:p>
          <a:p>
            <a:r>
              <a:rPr lang="de-DE" dirty="0" smtClean="0"/>
              <a:t> author = {Baxter, William and Wendt, Jeremy and Lin, Ming C.},</a:t>
            </a:r>
          </a:p>
          <a:p>
            <a:r>
              <a:rPr lang="de-DE" dirty="0" smtClean="0"/>
              <a:t> title = {IMPaSTo: A Realistic, Interactive Model for Paint},</a:t>
            </a:r>
          </a:p>
          <a:p>
            <a:r>
              <a:rPr lang="de-DE" dirty="0" smtClean="0"/>
              <a:t> booktitle = {Proceedings of the 3rd International Symposium on Non-photorealistic Animation and Rendering},</a:t>
            </a:r>
          </a:p>
          <a:p>
            <a:r>
              <a:rPr lang="de-DE" dirty="0" smtClean="0"/>
              <a:t> series = {NPAR '04},</a:t>
            </a:r>
          </a:p>
          <a:p>
            <a:r>
              <a:rPr lang="de-DE" dirty="0" smtClean="0"/>
              <a:t> year = {2004},</a:t>
            </a:r>
          </a:p>
          <a:p>
            <a:r>
              <a:rPr lang="de-DE" dirty="0" smtClean="0"/>
              <a:t> isbn = {1-58113-887-3},</a:t>
            </a:r>
          </a:p>
          <a:p>
            <a:r>
              <a:rPr lang="de-DE" dirty="0" smtClean="0"/>
              <a:t> location = {Annecy, France},</a:t>
            </a:r>
          </a:p>
          <a:p>
            <a:r>
              <a:rPr lang="de-DE" dirty="0" smtClean="0"/>
              <a:t> pages = {45--148},</a:t>
            </a:r>
          </a:p>
          <a:p>
            <a:r>
              <a:rPr lang="de-DE" dirty="0" smtClean="0"/>
              <a:t> numpages = {104},</a:t>
            </a:r>
          </a:p>
          <a:p>
            <a:r>
              <a:rPr lang="de-DE" dirty="0" smtClean="0"/>
              <a:t> doi = {10.1145/987657.987665},</a:t>
            </a:r>
          </a:p>
          <a:p>
            <a:r>
              <a:rPr lang="de-DE" dirty="0" smtClean="0"/>
              <a:t> acmid = {987665},</a:t>
            </a:r>
          </a:p>
          <a:p>
            <a:r>
              <a:rPr lang="de-DE" dirty="0" smtClean="0"/>
              <a:t> publisher = {ACM},</a:t>
            </a:r>
          </a:p>
          <a:p>
            <a:r>
              <a:rPr lang="de-DE" dirty="0" smtClean="0"/>
              <a:t> address = {New York, NY, USA},</a:t>
            </a:r>
          </a:p>
          <a:p>
            <a:r>
              <a:rPr lang="de-DE" dirty="0" smtClean="0"/>
              <a:t> keywords = {Non-photorealistic rendering, painting systems, simulation of traditional graphical styles},</a:t>
            </a:r>
          </a:p>
          <a:p>
            <a:r>
              <a:rPr lang="de-DE" dirty="0" smtClean="0"/>
              <a:t>}</a:t>
            </a:r>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28</a:t>
            </a:fld>
            <a:endParaRPr lang="de-DE"/>
          </a:p>
        </p:txBody>
      </p:sp>
    </p:spTree>
    <p:extLst>
      <p:ext uri="{BB962C8B-B14F-4D97-AF65-F5344CB8AC3E}">
        <p14:creationId xmlns:p14="http://schemas.microsoft.com/office/powerpoint/2010/main" val="279631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Involves</a:t>
            </a:r>
            <a:r>
              <a:rPr lang="en-US" baseline="0" dirty="0" smtClean="0"/>
              <a:t> blurring, different scales according to brush sizes.</a:t>
            </a:r>
          </a:p>
          <a:p>
            <a:endParaRPr lang="en-US" baseline="0" dirty="0" smtClean="0"/>
          </a:p>
          <a:p>
            <a:r>
              <a:rPr lang="en-US" baseline="0" dirty="0" smtClean="0"/>
              <a:t>At every bur scale colors are averaged and chosen as brush color.</a:t>
            </a:r>
          </a:p>
          <a:p>
            <a:r>
              <a:rPr lang="en-US" baseline="0" dirty="0" smtClean="0"/>
              <a:t>Each finer brush level tries to correct the error introduced by the larger brush (example roof and gable )</a:t>
            </a:r>
          </a:p>
          <a:p>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3</a:t>
            </a:fld>
            <a:endParaRPr lang="de-DE"/>
          </a:p>
        </p:txBody>
      </p:sp>
    </p:spTree>
    <p:extLst>
      <p:ext uri="{BB962C8B-B14F-4D97-AF65-F5344CB8AC3E}">
        <p14:creationId xmlns:p14="http://schemas.microsoft.com/office/powerpoint/2010/main" val="64838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Repeat the problem -&gt; </a:t>
            </a:r>
            <a:r>
              <a:rPr lang="en-US" dirty="0" err="1" smtClean="0"/>
              <a:t>lok</a:t>
            </a:r>
            <a:r>
              <a:rPr lang="en-US" dirty="0" smtClean="0"/>
              <a:t> in  the real world, human painters</a:t>
            </a:r>
            <a:r>
              <a:rPr lang="en-US" baseline="0" dirty="0" smtClean="0"/>
              <a:t> real brushes, real color</a:t>
            </a:r>
            <a:endParaRPr lang="de-DE" dirty="0" smtClean="0"/>
          </a:p>
        </p:txBody>
      </p:sp>
      <p:sp>
        <p:nvSpPr>
          <p:cNvPr id="4" name="Slide Number Placeholder 3"/>
          <p:cNvSpPr>
            <a:spLocks noGrp="1"/>
          </p:cNvSpPr>
          <p:nvPr>
            <p:ph type="sldNum" sz="quarter" idx="10"/>
          </p:nvPr>
        </p:nvSpPr>
        <p:spPr/>
        <p:txBody>
          <a:bodyPr/>
          <a:lstStyle/>
          <a:p>
            <a:fld id="{B9937A7C-DF32-4EC6-B58D-21E7884A33B4}" type="slidenum">
              <a:rPr lang="de-DE" smtClean="0"/>
              <a:t>5</a:t>
            </a:fld>
            <a:endParaRPr lang="de-DE"/>
          </a:p>
        </p:txBody>
      </p:sp>
    </p:spTree>
    <p:extLst>
      <p:ext uri="{BB962C8B-B14F-4D97-AF65-F5344CB8AC3E}">
        <p14:creationId xmlns:p14="http://schemas.microsoft.com/office/powerpoint/2010/main" val="12446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Painterly rendering produces images that look</a:t>
            </a:r>
            <a:r>
              <a:rPr lang="en-US" baseline="0" dirty="0" smtClean="0"/>
              <a:t> like artworks, the way to achieve that differs from what is done in reality. </a:t>
            </a:r>
          </a:p>
          <a:p>
            <a:r>
              <a:rPr lang="en-US" baseline="0" dirty="0" smtClean="0"/>
              <a:t>For a painting machine, we have to consider what humans do, because they use the  same tools. What can we use from there to generate painterly images from digital input images, with a painting machine such as e-</a:t>
            </a:r>
            <a:r>
              <a:rPr lang="en-US" baseline="0" dirty="0" err="1" smtClean="0"/>
              <a:t>david</a:t>
            </a:r>
            <a:r>
              <a:rPr lang="en-US" baseline="0" dirty="0" smtClean="0"/>
              <a:t>.</a:t>
            </a:r>
          </a:p>
          <a:p>
            <a:endParaRPr lang="en-US" baseline="0" dirty="0" smtClean="0"/>
          </a:p>
          <a:p>
            <a:r>
              <a:rPr lang="en-US" baseline="0" dirty="0" smtClean="0"/>
              <a:t>We do not extract </a:t>
            </a:r>
            <a:r>
              <a:rPr lang="en-US" baseline="0" dirty="0" err="1" smtClean="0"/>
              <a:t>lightsources</a:t>
            </a:r>
            <a:r>
              <a:rPr lang="en-US" baseline="0" dirty="0" smtClean="0"/>
              <a:t> -&gt; no </a:t>
            </a:r>
            <a:r>
              <a:rPr lang="en-US" baseline="0" dirty="0" err="1" smtClean="0"/>
              <a:t>highloights</a:t>
            </a:r>
            <a:r>
              <a:rPr lang="en-US" baseline="0" dirty="0" smtClean="0"/>
              <a:t>. Would also need to hardcode or learn how to paint highlights</a:t>
            </a:r>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6</a:t>
            </a:fld>
            <a:endParaRPr lang="de-DE"/>
          </a:p>
        </p:txBody>
      </p:sp>
    </p:spTree>
    <p:extLst>
      <p:ext uri="{BB962C8B-B14F-4D97-AF65-F5344CB8AC3E}">
        <p14:creationId xmlns:p14="http://schemas.microsoft.com/office/powerpoint/2010/main" val="173038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Human artists also in the real world, real colors brushes</a:t>
            </a:r>
            <a:r>
              <a:rPr lang="de-DE" baseline="0" dirty="0" smtClean="0"/>
              <a:t> and canvas:</a:t>
            </a:r>
          </a:p>
          <a:p>
            <a:r>
              <a:rPr lang="de-DE" baseline="0" dirty="0" smtClean="0"/>
              <a:t>How do they do it?</a:t>
            </a:r>
          </a:p>
          <a:p>
            <a:endParaRPr lang="de-DE" baseline="0" dirty="0" smtClean="0"/>
          </a:p>
          <a:p>
            <a:r>
              <a:rPr lang="de-DE" sz="4000" dirty="0" smtClean="0"/>
              <a:t>Follows basic human strategy</a:t>
            </a:r>
          </a:p>
          <a:p>
            <a:r>
              <a:rPr lang="de-DE" sz="4000" dirty="0" smtClean="0"/>
              <a:t>Reduces number of strokes and colors</a:t>
            </a:r>
          </a:p>
          <a:p>
            <a:pPr lvl="1"/>
            <a:r>
              <a:rPr lang="de-DE" sz="3600" dirty="0" smtClean="0"/>
              <a:t>Is applicable to software systems </a:t>
            </a:r>
            <a:r>
              <a:rPr lang="de-DE" sz="3600" b="1" dirty="0" smtClean="0"/>
              <a:t>and</a:t>
            </a:r>
            <a:r>
              <a:rPr lang="de-DE" sz="3600" dirty="0" smtClean="0"/>
              <a:t> </a:t>
            </a:r>
            <a:r>
              <a:rPr lang="de-DE" sz="3600" b="1" dirty="0" smtClean="0"/>
              <a:t>painting machines</a:t>
            </a:r>
          </a:p>
          <a:p>
            <a:r>
              <a:rPr lang="de-DE" sz="4000" dirty="0" smtClean="0"/>
              <a:t>Offers more artistic freedom</a:t>
            </a:r>
          </a:p>
          <a:p>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7</a:t>
            </a:fld>
            <a:endParaRPr lang="de-DE"/>
          </a:p>
        </p:txBody>
      </p:sp>
    </p:spTree>
    <p:extLst>
      <p:ext uri="{BB962C8B-B14F-4D97-AF65-F5344CB8AC3E}">
        <p14:creationId xmlns:p14="http://schemas.microsoft.com/office/powerpoint/2010/main" val="3787085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Takes everything what we can use from existing software</a:t>
            </a:r>
            <a:r>
              <a:rPr lang="en-US" baseline="0" dirty="0" smtClean="0"/>
              <a:t> based methods and combines it with the basic human strategy</a:t>
            </a:r>
          </a:p>
          <a:p>
            <a:endParaRPr lang="en-US" baseline="0" dirty="0" smtClean="0"/>
          </a:p>
          <a:p>
            <a:r>
              <a:rPr lang="en-US" dirty="0" smtClean="0"/>
              <a:t>The </a:t>
            </a:r>
            <a:r>
              <a:rPr lang="en-US" b="1" dirty="0" smtClean="0"/>
              <a:t>regions</a:t>
            </a:r>
            <a:r>
              <a:rPr lang="en-US" dirty="0" smtClean="0"/>
              <a:t> reflect the spatial arrangement of the composition and the order in</a:t>
            </a:r>
          </a:p>
          <a:p>
            <a:r>
              <a:rPr lang="en-US" dirty="0" smtClean="0"/>
              <a:t>which the painting is to be created (typically back to front), and are produced in a way that new strokes only minimally paint</a:t>
            </a:r>
          </a:p>
          <a:p>
            <a:r>
              <a:rPr lang="en-US" dirty="0" smtClean="0"/>
              <a:t>over existing ones.</a:t>
            </a:r>
          </a:p>
          <a:p>
            <a:endParaRPr lang="en-US" dirty="0" smtClean="0"/>
          </a:p>
          <a:p>
            <a:r>
              <a:rPr lang="en-US" b="1" dirty="0" smtClean="0"/>
              <a:t>Layers</a:t>
            </a:r>
            <a:r>
              <a:rPr lang="en-US" dirty="0" smtClean="0"/>
              <a:t> reflect the application of tools and are optimized for certain brush</a:t>
            </a:r>
          </a:p>
          <a:p>
            <a:r>
              <a:rPr lang="en-US" dirty="0" smtClean="0"/>
              <a:t>sizes. The number of strokes and colors that are needed to </a:t>
            </a:r>
          </a:p>
          <a:p>
            <a:r>
              <a:rPr lang="en-US" dirty="0" smtClean="0"/>
              <a:t>represent an input image are minimized by this decomposition, which is good for software, but essential for hardware-based rendering.</a:t>
            </a:r>
          </a:p>
          <a:p>
            <a:endParaRPr lang="en-US" dirty="0" smtClean="0"/>
          </a:p>
          <a:p>
            <a:r>
              <a:rPr lang="en-US" dirty="0" smtClean="0"/>
              <a:t>Our method allows us to apply </a:t>
            </a:r>
            <a:r>
              <a:rPr lang="en-US" b="0" dirty="0" smtClean="0"/>
              <a:t>different painting styles </a:t>
            </a:r>
            <a:r>
              <a:rPr lang="en-US" dirty="0" smtClean="0"/>
              <a:t>to different regions as well as layers, and to create</a:t>
            </a:r>
          </a:p>
          <a:p>
            <a:r>
              <a:rPr lang="en-US" dirty="0" smtClean="0"/>
              <a:t>painterly renderings with more artistic freedom.</a:t>
            </a:r>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8</a:t>
            </a:fld>
            <a:endParaRPr lang="de-DE"/>
          </a:p>
        </p:txBody>
      </p:sp>
    </p:spTree>
    <p:extLst>
      <p:ext uri="{BB962C8B-B14F-4D97-AF65-F5344CB8AC3E}">
        <p14:creationId xmlns:p14="http://schemas.microsoft.com/office/powerpoint/2010/main" val="266076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Software renderer!</a:t>
            </a:r>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9</a:t>
            </a:fld>
            <a:endParaRPr lang="de-DE"/>
          </a:p>
        </p:txBody>
      </p:sp>
    </p:spTree>
    <p:extLst>
      <p:ext uri="{BB962C8B-B14F-4D97-AF65-F5344CB8AC3E}">
        <p14:creationId xmlns:p14="http://schemas.microsoft.com/office/powerpoint/2010/main" val="103867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@INPROCEEDINGS{Arbelaez2009,</a:t>
            </a:r>
          </a:p>
          <a:p>
            <a:r>
              <a:rPr lang="de-DE" dirty="0" smtClean="0"/>
              <a:t>author={Arbelaez, P. and Maire, M. and Fowlkes, C. and Malik, J.},</a:t>
            </a:r>
          </a:p>
          <a:p>
            <a:r>
              <a:rPr lang="de-DE" dirty="0" smtClean="0"/>
              <a:t>booktitle={Computer Vision and Pattern Recognition, 2009. CVPR 2009. IEEE Conference on},</a:t>
            </a:r>
          </a:p>
          <a:p>
            <a:r>
              <a:rPr lang="de-DE" dirty="0" smtClean="0"/>
              <a:t>title={From contours to regions: An empirical evaluation},</a:t>
            </a:r>
          </a:p>
          <a:p>
            <a:r>
              <a:rPr lang="de-DE" dirty="0" smtClean="0"/>
              <a:t>year={2009},</a:t>
            </a:r>
          </a:p>
          <a:p>
            <a:r>
              <a:rPr lang="de-DE" dirty="0" smtClean="0"/>
              <a:t>pages={2294-2301},</a:t>
            </a:r>
          </a:p>
          <a:p>
            <a:r>
              <a:rPr lang="de-DE" dirty="0" smtClean="0"/>
              <a:t>keywords={feature extraction;image segmentation;transforms;OWT-UCM algorithm;generic grouping algorithm;hierarchical segmentation;high-performance contour detector;oriented watershed transform;state-of-the-art image segmentation;ultrametric contour map;user-specified annotation;Brightness;Detectors;Image edge detection;Image segmentation;Inference algorithms;Leak detection;Level set;Machinery;Object recognition;Pixel},</a:t>
            </a:r>
          </a:p>
          <a:p>
            <a:r>
              <a:rPr lang="de-DE" dirty="0" smtClean="0"/>
              <a:t>doi={10.1109/CVPR.2009.5206707},</a:t>
            </a:r>
          </a:p>
          <a:p>
            <a:r>
              <a:rPr lang="de-DE" dirty="0" smtClean="0"/>
              <a:t>ISSN={1063-6919},</a:t>
            </a:r>
          </a:p>
          <a:p>
            <a:r>
              <a:rPr lang="de-DE" dirty="0" smtClean="0"/>
              <a:t>month={June},}</a:t>
            </a:r>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10</a:t>
            </a:fld>
            <a:endParaRPr lang="de-DE"/>
          </a:p>
        </p:txBody>
      </p:sp>
    </p:spTree>
    <p:extLst>
      <p:ext uri="{BB962C8B-B14F-4D97-AF65-F5344CB8AC3E}">
        <p14:creationId xmlns:p14="http://schemas.microsoft.com/office/powerpoint/2010/main" val="1089095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Boundaries to subsequent regions</a:t>
            </a:r>
            <a:r>
              <a:rPr lang="en-US" baseline="0" dirty="0" smtClean="0"/>
              <a:t> have to be processed with an additional step. This enables to create sharp boundaries.</a:t>
            </a:r>
          </a:p>
          <a:p>
            <a:r>
              <a:rPr lang="en-US" baseline="0" dirty="0" smtClean="0"/>
              <a:t>Actually, human artists tend to do that even more, but we want to save strokes.</a:t>
            </a:r>
            <a:endParaRPr lang="de-DE" dirty="0"/>
          </a:p>
        </p:txBody>
      </p:sp>
      <p:sp>
        <p:nvSpPr>
          <p:cNvPr id="4" name="Slide Number Placeholder 3"/>
          <p:cNvSpPr>
            <a:spLocks noGrp="1"/>
          </p:cNvSpPr>
          <p:nvPr>
            <p:ph type="sldNum" sz="quarter" idx="10"/>
          </p:nvPr>
        </p:nvSpPr>
        <p:spPr/>
        <p:txBody>
          <a:bodyPr/>
          <a:lstStyle/>
          <a:p>
            <a:fld id="{B9937A7C-DF32-4EC6-B58D-21E7884A33B4}" type="slidenum">
              <a:rPr lang="de-DE" smtClean="0"/>
              <a:t>11</a:t>
            </a:fld>
            <a:endParaRPr lang="de-DE"/>
          </a:p>
        </p:txBody>
      </p:sp>
    </p:spTree>
    <p:extLst>
      <p:ext uri="{BB962C8B-B14F-4D97-AF65-F5344CB8AC3E}">
        <p14:creationId xmlns:p14="http://schemas.microsoft.com/office/powerpoint/2010/main" val="63189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49667"/>
            <a:ext cx="9144000" cy="1960296"/>
          </a:xfrm>
        </p:spPr>
        <p:txBody>
          <a:bodyPr anchor="b"/>
          <a:lstStyle>
            <a:lvl1pPr algn="ctr">
              <a:defRPr sz="6000" b="1"/>
            </a:lvl1pPr>
          </a:lstStyle>
          <a:p>
            <a:r>
              <a:rPr lang="en-US" smtClean="0"/>
              <a:t>Click to edit Master title style</a:t>
            </a:r>
            <a:endParaRPr lang="de-DE"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de-DE"/>
          </a:p>
        </p:txBody>
      </p:sp>
      <p:sp>
        <p:nvSpPr>
          <p:cNvPr id="4" name="Date Placeholder 3"/>
          <p:cNvSpPr>
            <a:spLocks noGrp="1"/>
          </p:cNvSpPr>
          <p:nvPr>
            <p:ph type="dt" sz="half" idx="10"/>
          </p:nvPr>
        </p:nvSpPr>
        <p:spPr/>
        <p:txBody>
          <a:bodyPr/>
          <a:lstStyle/>
          <a:p>
            <a:fld id="{93C55335-7F8F-4CFC-A0B4-63195B18112D}" type="datetime1">
              <a:rPr lang="de-DE" smtClean="0"/>
              <a:t>11.10.2016</a:t>
            </a:fld>
            <a:endParaRPr lang="de-DE"/>
          </a:p>
        </p:txBody>
      </p:sp>
      <p:sp>
        <p:nvSpPr>
          <p:cNvPr id="5" name="Footer Placeholder 4"/>
          <p:cNvSpPr>
            <a:spLocks noGrp="1"/>
          </p:cNvSpPr>
          <p:nvPr>
            <p:ph type="ftr" sz="quarter" idx="11"/>
          </p:nvPr>
        </p:nvSpPr>
        <p:spPr/>
        <p:txBody>
          <a:bodyPr/>
          <a:lstStyle/>
          <a:p>
            <a:r>
              <a:rPr lang="en-US" smtClean="0"/>
              <a:t>1 argaret The Creative Mind: Myths and Mechanisms</a:t>
            </a:r>
            <a:endParaRPr lang="de-DE"/>
          </a:p>
        </p:txBody>
      </p:sp>
      <p:sp>
        <p:nvSpPr>
          <p:cNvPr id="6" name="Slide Number Placeholder 5"/>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3129637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de-DE"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e Placeholder 3"/>
          <p:cNvSpPr>
            <a:spLocks noGrp="1"/>
          </p:cNvSpPr>
          <p:nvPr>
            <p:ph type="dt" sz="half" idx="10"/>
          </p:nvPr>
        </p:nvSpPr>
        <p:spPr/>
        <p:txBody>
          <a:bodyPr/>
          <a:lstStyle/>
          <a:p>
            <a:fld id="{1F3A112F-F6A3-4FA0-B4E1-982B9249F59E}" type="datetime1">
              <a:rPr lang="de-DE" smtClean="0"/>
              <a:t>11.10.2016</a:t>
            </a:fld>
            <a:endParaRPr lang="de-DE"/>
          </a:p>
        </p:txBody>
      </p:sp>
      <p:sp>
        <p:nvSpPr>
          <p:cNvPr id="5" name="Footer Placeholder 4"/>
          <p:cNvSpPr>
            <a:spLocks noGrp="1"/>
          </p:cNvSpPr>
          <p:nvPr>
            <p:ph type="ftr" sz="quarter" idx="11"/>
          </p:nvPr>
        </p:nvSpPr>
        <p:spPr/>
        <p:txBody>
          <a:bodyPr/>
          <a:lstStyle/>
          <a:p>
            <a:r>
              <a:rPr lang="en-US" smtClean="0"/>
              <a:t>1 argaret The Creative Mind: Myths and Mechanisms</a:t>
            </a:r>
            <a:endParaRPr lang="de-DE"/>
          </a:p>
        </p:txBody>
      </p:sp>
      <p:sp>
        <p:nvSpPr>
          <p:cNvPr id="6" name="Slide Number Placeholder 5"/>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1107306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e Placeholder 3"/>
          <p:cNvSpPr>
            <a:spLocks noGrp="1"/>
          </p:cNvSpPr>
          <p:nvPr>
            <p:ph type="dt" sz="half" idx="10"/>
          </p:nvPr>
        </p:nvSpPr>
        <p:spPr/>
        <p:txBody>
          <a:bodyPr/>
          <a:lstStyle/>
          <a:p>
            <a:fld id="{4D611CF7-C2A5-4070-AC94-C3BAE65D6C72}" type="datetime1">
              <a:rPr lang="de-DE" smtClean="0"/>
              <a:t>11.10.2016</a:t>
            </a:fld>
            <a:endParaRPr lang="de-DE"/>
          </a:p>
        </p:txBody>
      </p:sp>
      <p:sp>
        <p:nvSpPr>
          <p:cNvPr id="5" name="Footer Placeholder 4"/>
          <p:cNvSpPr>
            <a:spLocks noGrp="1"/>
          </p:cNvSpPr>
          <p:nvPr>
            <p:ph type="ftr" sz="quarter" idx="11"/>
          </p:nvPr>
        </p:nvSpPr>
        <p:spPr/>
        <p:txBody>
          <a:bodyPr/>
          <a:lstStyle/>
          <a:p>
            <a:r>
              <a:rPr lang="en-US" smtClean="0"/>
              <a:t>1 argaret The Creative Mind: Myths and Mechanisms</a:t>
            </a:r>
            <a:endParaRPr lang="de-DE"/>
          </a:p>
        </p:txBody>
      </p:sp>
      <p:sp>
        <p:nvSpPr>
          <p:cNvPr id="6" name="Slide Number Placeholder 5"/>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19319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80671" cy="1325563"/>
          </a:xfrm>
        </p:spPr>
        <p:txBody>
          <a:bodyPr/>
          <a:lstStyle>
            <a:lvl1pPr>
              <a:defRPr b="1"/>
            </a:lvl1pPr>
          </a:lstStyle>
          <a:p>
            <a:r>
              <a:rPr lang="en-US" smtClean="0"/>
              <a:t>Click to edit Master title style</a:t>
            </a:r>
            <a:endParaRPr lang="de-DE" dirty="0"/>
          </a:p>
        </p:txBody>
      </p:sp>
      <p:sp>
        <p:nvSpPr>
          <p:cNvPr id="3" name="Content Placeholder 2"/>
          <p:cNvSpPr>
            <a:spLocks noGrp="1"/>
          </p:cNvSpPr>
          <p:nvPr>
            <p:ph idx="1"/>
          </p:nvPr>
        </p:nvSpPr>
        <p:spPr/>
        <p:txBody>
          <a:bodyPr/>
          <a:lstStyle>
            <a:lvl1pPr marL="269875" indent="-269875">
              <a:buClr>
                <a:srgbClr val="0098D5"/>
              </a:buClr>
              <a:buSzPct val="100000"/>
              <a:buFont typeface="Arial" panose="020B0604020202020204" pitchFamily="34" charset="0"/>
              <a:buChar char="•"/>
              <a:defRPr/>
            </a:lvl1pPr>
            <a:lvl2pPr marL="722313" indent="-265113">
              <a:buClr>
                <a:srgbClr val="0098D5"/>
              </a:buClr>
              <a:buSzPct val="100000"/>
              <a:buFont typeface="Arial" panose="020B0604020202020204" pitchFamily="34" charset="0"/>
              <a:buChar char="•"/>
              <a:defRPr/>
            </a:lvl2pPr>
            <a:lvl3pPr marL="1165225" indent="-250825">
              <a:buClr>
                <a:srgbClr val="0098D5"/>
              </a:buClr>
              <a:buSzPct val="100000"/>
              <a:buFont typeface="Arial" panose="020B0604020202020204" pitchFamily="34" charset="0"/>
              <a:buChar char="•"/>
              <a:defRPr/>
            </a:lvl3pPr>
            <a:lvl4pPr marL="1617663" indent="-246063">
              <a:buClr>
                <a:srgbClr val="0098D5"/>
              </a:buClr>
              <a:buSzPct val="100000"/>
              <a:buFont typeface="Arial" panose="020B0604020202020204" pitchFamily="34" charset="0"/>
              <a:buChar char="•"/>
              <a:defRPr/>
            </a:lvl4pPr>
            <a:lvl5pPr marL="2060575" indent="-231775">
              <a:buClr>
                <a:srgbClr val="0098D5"/>
              </a:buClr>
              <a:buSzPct val="100000"/>
              <a:buFont typeface="Arial" panose="020B0604020202020204" pitchFamily="34" charset="0"/>
              <a:buChar cha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Footer Placeholder 4"/>
          <p:cNvSpPr>
            <a:spLocks noGrp="1"/>
          </p:cNvSpPr>
          <p:nvPr>
            <p:ph type="ftr" sz="quarter" idx="11"/>
          </p:nvPr>
        </p:nvSpPr>
        <p:spPr/>
        <p:txBody>
          <a:bodyPr/>
          <a:lstStyle/>
          <a:p>
            <a:r>
              <a:rPr lang="en-US" smtClean="0"/>
              <a:t>1 argaret The Creative Mind: Myths and Mechanisms</a:t>
            </a:r>
            <a:endParaRPr lang="de-DE"/>
          </a:p>
        </p:txBody>
      </p:sp>
      <p:sp>
        <p:nvSpPr>
          <p:cNvPr id="6" name="Slide Number Placeholder 5"/>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4057345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smtClean="0"/>
              <a:t>Click to edit Master title style</a:t>
            </a:r>
            <a:endParaRPr lang="de-DE"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233D3A-AFB6-4CF3-BB73-27510F16E66E}" type="datetime1">
              <a:rPr lang="de-DE" smtClean="0"/>
              <a:t>11.10.2016</a:t>
            </a:fld>
            <a:endParaRPr lang="de-DE"/>
          </a:p>
        </p:txBody>
      </p:sp>
      <p:sp>
        <p:nvSpPr>
          <p:cNvPr id="5" name="Footer Placeholder 4"/>
          <p:cNvSpPr>
            <a:spLocks noGrp="1"/>
          </p:cNvSpPr>
          <p:nvPr>
            <p:ph type="ftr" sz="quarter" idx="11"/>
          </p:nvPr>
        </p:nvSpPr>
        <p:spPr/>
        <p:txBody>
          <a:bodyPr/>
          <a:lstStyle/>
          <a:p>
            <a:r>
              <a:rPr lang="en-US" smtClean="0"/>
              <a:t>1 argaret The Creative Mind: Myths and Mechanisms</a:t>
            </a:r>
            <a:endParaRPr lang="de-DE"/>
          </a:p>
        </p:txBody>
      </p:sp>
      <p:sp>
        <p:nvSpPr>
          <p:cNvPr id="6" name="Slide Number Placeholder 5"/>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2490375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de-DE"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Date Placeholder 4"/>
          <p:cNvSpPr>
            <a:spLocks noGrp="1"/>
          </p:cNvSpPr>
          <p:nvPr>
            <p:ph type="dt" sz="half" idx="10"/>
          </p:nvPr>
        </p:nvSpPr>
        <p:spPr/>
        <p:txBody>
          <a:bodyPr/>
          <a:lstStyle/>
          <a:p>
            <a:fld id="{F1D14ED7-74E7-4356-93D7-F957E6547614}" type="datetime1">
              <a:rPr lang="de-DE" smtClean="0"/>
              <a:t>11.10.2016</a:t>
            </a:fld>
            <a:endParaRPr lang="de-DE"/>
          </a:p>
        </p:txBody>
      </p:sp>
      <p:sp>
        <p:nvSpPr>
          <p:cNvPr id="6" name="Footer Placeholder 5"/>
          <p:cNvSpPr>
            <a:spLocks noGrp="1"/>
          </p:cNvSpPr>
          <p:nvPr>
            <p:ph type="ftr" sz="quarter" idx="11"/>
          </p:nvPr>
        </p:nvSpPr>
        <p:spPr/>
        <p:txBody>
          <a:bodyPr/>
          <a:lstStyle/>
          <a:p>
            <a:r>
              <a:rPr lang="en-US" smtClean="0"/>
              <a:t>1 argaret The Creative Mind: Myths and Mechanisms</a:t>
            </a:r>
            <a:endParaRPr lang="de-DE"/>
          </a:p>
        </p:txBody>
      </p:sp>
      <p:sp>
        <p:nvSpPr>
          <p:cNvPr id="7" name="Slide Number Placeholder 6"/>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3365828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8188709" cy="1325563"/>
          </a:xfrm>
        </p:spPr>
        <p:txBody>
          <a:bodyPr/>
          <a:lstStyle>
            <a:lvl1pPr>
              <a:defRPr b="1"/>
            </a:lvl1pPr>
          </a:lstStyle>
          <a:p>
            <a:r>
              <a:rPr lang="en-US" smtClean="0"/>
              <a:t>Click to edit Master title style</a:t>
            </a:r>
            <a:endParaRPr lang="de-DE"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Date Placeholder 6"/>
          <p:cNvSpPr>
            <a:spLocks noGrp="1"/>
          </p:cNvSpPr>
          <p:nvPr>
            <p:ph type="dt" sz="half" idx="10"/>
          </p:nvPr>
        </p:nvSpPr>
        <p:spPr/>
        <p:txBody>
          <a:bodyPr/>
          <a:lstStyle/>
          <a:p>
            <a:fld id="{91275958-B2DD-4AF0-BE8D-70D1390394F3}" type="datetime1">
              <a:rPr lang="de-DE" smtClean="0"/>
              <a:t>11.10.2016</a:t>
            </a:fld>
            <a:endParaRPr lang="de-DE"/>
          </a:p>
        </p:txBody>
      </p:sp>
      <p:sp>
        <p:nvSpPr>
          <p:cNvPr id="8" name="Footer Placeholder 7"/>
          <p:cNvSpPr>
            <a:spLocks noGrp="1"/>
          </p:cNvSpPr>
          <p:nvPr>
            <p:ph type="ftr" sz="quarter" idx="11"/>
          </p:nvPr>
        </p:nvSpPr>
        <p:spPr/>
        <p:txBody>
          <a:bodyPr/>
          <a:lstStyle/>
          <a:p>
            <a:r>
              <a:rPr lang="en-US" smtClean="0"/>
              <a:t>1 argaret The Creative Mind: Myths and Mechanisms</a:t>
            </a:r>
            <a:endParaRPr lang="de-DE"/>
          </a:p>
        </p:txBody>
      </p:sp>
      <p:sp>
        <p:nvSpPr>
          <p:cNvPr id="9" name="Slide Number Placeholder 8"/>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86502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de-DE" dirty="0"/>
          </a:p>
        </p:txBody>
      </p:sp>
      <p:sp>
        <p:nvSpPr>
          <p:cNvPr id="3" name="Date Placeholder 2"/>
          <p:cNvSpPr>
            <a:spLocks noGrp="1"/>
          </p:cNvSpPr>
          <p:nvPr>
            <p:ph type="dt" sz="half" idx="10"/>
          </p:nvPr>
        </p:nvSpPr>
        <p:spPr/>
        <p:txBody>
          <a:bodyPr/>
          <a:lstStyle/>
          <a:p>
            <a:fld id="{4E99AE40-7ED9-42C4-98AD-CAAFA99ADF5A}" type="datetime1">
              <a:rPr lang="de-DE" smtClean="0"/>
              <a:t>11.10.2016</a:t>
            </a:fld>
            <a:endParaRPr lang="de-DE"/>
          </a:p>
        </p:txBody>
      </p:sp>
      <p:sp>
        <p:nvSpPr>
          <p:cNvPr id="4" name="Footer Placeholder 3"/>
          <p:cNvSpPr>
            <a:spLocks noGrp="1"/>
          </p:cNvSpPr>
          <p:nvPr>
            <p:ph type="ftr" sz="quarter" idx="11"/>
          </p:nvPr>
        </p:nvSpPr>
        <p:spPr/>
        <p:txBody>
          <a:bodyPr/>
          <a:lstStyle/>
          <a:p>
            <a:r>
              <a:rPr lang="en-US" smtClean="0"/>
              <a:t>1 argaret The Creative Mind: Myths and Mechanisms</a:t>
            </a:r>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1853083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A9AEC7-9ACD-4F66-A6E9-C2A88DBB3757}" type="datetime1">
              <a:rPr lang="de-DE" smtClean="0"/>
              <a:t>11.10.2016</a:t>
            </a:fld>
            <a:endParaRPr lang="de-DE"/>
          </a:p>
        </p:txBody>
      </p:sp>
      <p:sp>
        <p:nvSpPr>
          <p:cNvPr id="3" name="Footer Placeholder 2"/>
          <p:cNvSpPr>
            <a:spLocks noGrp="1"/>
          </p:cNvSpPr>
          <p:nvPr>
            <p:ph type="ftr" sz="quarter" idx="11"/>
          </p:nvPr>
        </p:nvSpPr>
        <p:spPr/>
        <p:txBody>
          <a:bodyPr/>
          <a:lstStyle/>
          <a:p>
            <a:r>
              <a:rPr lang="en-US" smtClean="0"/>
              <a:t>1 argaret The Creative Mind: Myths and Mechanisms</a:t>
            </a:r>
            <a:endParaRPr lang="de-DE"/>
          </a:p>
        </p:txBody>
      </p:sp>
      <p:sp>
        <p:nvSpPr>
          <p:cNvPr id="4" name="Slide Number Placeholder 3"/>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266665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2057400"/>
            <a:ext cx="6172200" cy="38036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B7C4FC-B453-4960-8D96-40188F40599B}" type="datetime1">
              <a:rPr lang="de-DE" smtClean="0"/>
              <a:t>11.10.2016</a:t>
            </a:fld>
            <a:endParaRPr lang="de-DE"/>
          </a:p>
        </p:txBody>
      </p:sp>
      <p:sp>
        <p:nvSpPr>
          <p:cNvPr id="6" name="Footer Placeholder 5"/>
          <p:cNvSpPr>
            <a:spLocks noGrp="1"/>
          </p:cNvSpPr>
          <p:nvPr>
            <p:ph type="ftr" sz="quarter" idx="11"/>
          </p:nvPr>
        </p:nvSpPr>
        <p:spPr/>
        <p:txBody>
          <a:bodyPr/>
          <a:lstStyle/>
          <a:p>
            <a:r>
              <a:rPr lang="en-US" smtClean="0"/>
              <a:t>1 argaret The Creative Mind: Myths and Mechanisms</a:t>
            </a:r>
            <a:endParaRPr lang="de-DE"/>
          </a:p>
        </p:txBody>
      </p:sp>
      <p:sp>
        <p:nvSpPr>
          <p:cNvPr id="7" name="Slide Number Placeholder 6"/>
          <p:cNvSpPr>
            <a:spLocks noGrp="1"/>
          </p:cNvSpPr>
          <p:nvPr>
            <p:ph type="sldNum" sz="quarter" idx="12"/>
          </p:nvPr>
        </p:nvSpPr>
        <p:spPr/>
        <p:txBody>
          <a:bodyPr/>
          <a:lstStyle/>
          <a:p>
            <a:fld id="{2A8DB92A-EC14-495F-A64D-F17CE631B1E5}" type="slidenum">
              <a:rPr lang="de-DE" smtClean="0"/>
              <a:t>‹#›</a:t>
            </a:fld>
            <a:endParaRPr lang="de-DE"/>
          </a:p>
        </p:txBody>
      </p:sp>
      <p:sp>
        <p:nvSpPr>
          <p:cNvPr id="8" name="Title 7"/>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327540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smtClean="0"/>
              <a:t>Click to edit Master title style</a:t>
            </a:r>
            <a:endParaRPr lang="de-DE" dirty="0"/>
          </a:p>
        </p:txBody>
      </p:sp>
      <p:sp>
        <p:nvSpPr>
          <p:cNvPr id="3" name="Picture Placeholder 2"/>
          <p:cNvSpPr>
            <a:spLocks noGrp="1"/>
          </p:cNvSpPr>
          <p:nvPr>
            <p:ph type="pic" idx="1"/>
          </p:nvPr>
        </p:nvSpPr>
        <p:spPr>
          <a:xfrm>
            <a:off x="5183188" y="1453415"/>
            <a:ext cx="6172200" cy="440763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A86CAB-0035-4AC7-A54F-23329C87D3BA}" type="datetime1">
              <a:rPr lang="de-DE" smtClean="0"/>
              <a:t>11.10.2016</a:t>
            </a:fld>
            <a:endParaRPr lang="de-DE"/>
          </a:p>
        </p:txBody>
      </p:sp>
      <p:sp>
        <p:nvSpPr>
          <p:cNvPr id="6" name="Footer Placeholder 5"/>
          <p:cNvSpPr>
            <a:spLocks noGrp="1"/>
          </p:cNvSpPr>
          <p:nvPr>
            <p:ph type="ftr" sz="quarter" idx="11"/>
          </p:nvPr>
        </p:nvSpPr>
        <p:spPr/>
        <p:txBody>
          <a:bodyPr/>
          <a:lstStyle/>
          <a:p>
            <a:r>
              <a:rPr lang="en-US" smtClean="0"/>
              <a:t>1 argaret The Creative Mind: Myths and Mechanisms</a:t>
            </a:r>
            <a:endParaRPr lang="de-DE"/>
          </a:p>
        </p:txBody>
      </p:sp>
      <p:sp>
        <p:nvSpPr>
          <p:cNvPr id="7" name="Slide Number Placeholder 6"/>
          <p:cNvSpPr>
            <a:spLocks noGrp="1"/>
          </p:cNvSpPr>
          <p:nvPr>
            <p:ph type="sldNum" sz="quarter" idx="12"/>
          </p:nvPr>
        </p:nvSpPr>
        <p:spPr/>
        <p:txBody>
          <a:bodyPr/>
          <a:lstStyle/>
          <a:p>
            <a:fld id="{2A8DB92A-EC14-495F-A64D-F17CE631B1E5}" type="slidenum">
              <a:rPr lang="de-DE" smtClean="0"/>
              <a:t>‹#›</a:t>
            </a:fld>
            <a:endParaRPr lang="de-DE"/>
          </a:p>
        </p:txBody>
      </p:sp>
    </p:spTree>
    <p:extLst>
      <p:ext uri="{BB962C8B-B14F-4D97-AF65-F5344CB8AC3E}">
        <p14:creationId xmlns:p14="http://schemas.microsoft.com/office/powerpoint/2010/main" val="1220048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cstate="print">
            <a:clrChange>
              <a:clrFrom>
                <a:srgbClr val="FFFFFF"/>
              </a:clrFrom>
              <a:clrTo>
                <a:srgbClr val="FFFFFF">
                  <a:alpha val="0"/>
                </a:srgbClr>
              </a:clrTo>
            </a:clrChange>
            <a:extLst>
              <a:ext uri="{BEBA8EAE-BF5A-486C-A8C5-ECC9F3942E4B}">
                <a14:imgProps xmlns:a14="http://schemas.microsoft.com/office/drawing/2010/main">
                  <a14:imgLayer r:embed="rId14">
                    <a14:imgEffect>
                      <a14:sharpenSoften amount="50000"/>
                    </a14:imgEffect>
                    <a14:imgEffect>
                      <a14:saturation sat="20000"/>
                    </a14:imgEffect>
                  </a14:imgLayer>
                </a14:imgProps>
              </a:ext>
              <a:ext uri="{28A0092B-C50C-407E-A947-70E740481C1C}">
                <a14:useLocalDpi xmlns:a14="http://schemas.microsoft.com/office/drawing/2010/main" val="0"/>
              </a:ext>
            </a:extLst>
          </a:blip>
          <a:srcRect t="30495" b="30483"/>
          <a:stretch/>
        </p:blipFill>
        <p:spPr>
          <a:xfrm>
            <a:off x="9982200" y="248226"/>
            <a:ext cx="1998044" cy="779680"/>
          </a:xfrm>
          <a:prstGeom prst="rect">
            <a:avLst/>
          </a:prstGeom>
        </p:spPr>
      </p:pic>
      <p:sp>
        <p:nvSpPr>
          <p:cNvPr id="2" name="Title Placeholder 1"/>
          <p:cNvSpPr>
            <a:spLocks noGrp="1"/>
          </p:cNvSpPr>
          <p:nvPr>
            <p:ph type="title"/>
          </p:nvPr>
        </p:nvSpPr>
        <p:spPr>
          <a:xfrm>
            <a:off x="838200" y="365125"/>
            <a:ext cx="8164842" cy="1325563"/>
          </a:xfrm>
          <a:prstGeom prst="rect">
            <a:avLst/>
          </a:prstGeom>
        </p:spPr>
        <p:txBody>
          <a:bodyPr vert="horz" lIns="91440" tIns="45720" rIns="91440" bIns="45720" rtlCol="0" anchor="ctr">
            <a:normAutofit/>
          </a:bodyPr>
          <a:lstStyle/>
          <a:p>
            <a:r>
              <a:rPr lang="en-US" smtClean="0"/>
              <a:t>Click to edit Master title style</a:t>
            </a:r>
            <a:endParaRPr lang="de-DE"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D304C-5234-4DF5-8D0E-EB0317F42626}" type="datetime1">
              <a:rPr lang="de-DE" smtClean="0"/>
              <a:t>11.10.2016</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1 argaret The Creative Mind: Myths and Mechanisms</a:t>
            </a:r>
            <a:endParaRPr lang="de-D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8DB92A-EC14-495F-A64D-F17CE631B1E5}" type="slidenum">
              <a:rPr lang="de-DE" smtClean="0"/>
              <a:t>‹#›</a:t>
            </a:fld>
            <a:endParaRPr lang="de-DE"/>
          </a:p>
        </p:txBody>
      </p:sp>
    </p:spTree>
    <p:extLst>
      <p:ext uri="{BB962C8B-B14F-4D97-AF65-F5344CB8AC3E}">
        <p14:creationId xmlns:p14="http://schemas.microsoft.com/office/powerpoint/2010/main" val="2185434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355600" indent="-355600" algn="l" defTabSz="914400" rtl="0" eaLnBrk="1" latinLnBrk="0" hangingPunct="1">
        <a:lnSpc>
          <a:spcPct val="90000"/>
        </a:lnSpc>
        <a:spcBef>
          <a:spcPts val="1000"/>
        </a:spcBef>
        <a:buClr>
          <a:srgbClr val="0098D5"/>
        </a:buClr>
        <a:buFont typeface="Arial" panose="020B0604020202020204" pitchFamily="34" charset="0"/>
        <a:buChar char="•"/>
        <a:defRPr sz="2800" kern="1200">
          <a:solidFill>
            <a:schemeClr val="tx1"/>
          </a:solidFill>
          <a:latin typeface="+mn-lt"/>
          <a:ea typeface="+mn-ea"/>
          <a:cs typeface="+mn-cs"/>
        </a:defRPr>
      </a:lvl1pPr>
      <a:lvl2pPr marL="722313" indent="-265113" algn="l" defTabSz="914400" rtl="0" eaLnBrk="1" latinLnBrk="0" hangingPunct="1">
        <a:lnSpc>
          <a:spcPct val="90000"/>
        </a:lnSpc>
        <a:spcBef>
          <a:spcPts val="500"/>
        </a:spcBef>
        <a:buClr>
          <a:srgbClr val="0098D5"/>
        </a:buClr>
        <a:buFont typeface="Arial" panose="020B0604020202020204" pitchFamily="34" charset="0"/>
        <a:buChar char="•"/>
        <a:defRPr sz="2400" kern="1200">
          <a:solidFill>
            <a:schemeClr val="tx1"/>
          </a:solidFill>
          <a:latin typeface="+mn-lt"/>
          <a:ea typeface="+mn-ea"/>
          <a:cs typeface="+mn-cs"/>
        </a:defRPr>
      </a:lvl2pPr>
      <a:lvl3pPr marL="1165225" indent="-250825" algn="l" defTabSz="914400" rtl="0" eaLnBrk="1" latinLnBrk="0" hangingPunct="1">
        <a:lnSpc>
          <a:spcPct val="90000"/>
        </a:lnSpc>
        <a:spcBef>
          <a:spcPts val="500"/>
        </a:spcBef>
        <a:buClr>
          <a:srgbClr val="0098D5"/>
        </a:buClr>
        <a:buFont typeface="Arial" panose="020B0604020202020204" pitchFamily="34" charset="0"/>
        <a:buChar char="•"/>
        <a:defRPr sz="2000" kern="1200">
          <a:solidFill>
            <a:schemeClr val="tx1"/>
          </a:solidFill>
          <a:latin typeface="+mn-lt"/>
          <a:ea typeface="+mn-ea"/>
          <a:cs typeface="+mn-cs"/>
        </a:defRPr>
      </a:lvl3pPr>
      <a:lvl4pPr marL="1617663" indent="-246063" algn="l" defTabSz="914400" rtl="0" eaLnBrk="1" latinLnBrk="0" hangingPunct="1">
        <a:lnSpc>
          <a:spcPct val="90000"/>
        </a:lnSpc>
        <a:spcBef>
          <a:spcPts val="500"/>
        </a:spcBef>
        <a:buClr>
          <a:srgbClr val="0098D5"/>
        </a:buClr>
        <a:buFont typeface="Arial" panose="020B0604020202020204" pitchFamily="34" charset="0"/>
        <a:buChar char="•"/>
        <a:defRPr sz="1800" kern="1200">
          <a:solidFill>
            <a:schemeClr val="tx1"/>
          </a:solidFill>
          <a:latin typeface="+mn-lt"/>
          <a:ea typeface="+mn-ea"/>
          <a:cs typeface="+mn-cs"/>
        </a:defRPr>
      </a:lvl4pPr>
      <a:lvl5pPr marL="2060575" indent="-231775" algn="l" defTabSz="914400" rtl="0" eaLnBrk="1" latinLnBrk="0" hangingPunct="1">
        <a:lnSpc>
          <a:spcPct val="90000"/>
        </a:lnSpc>
        <a:spcBef>
          <a:spcPts val="500"/>
        </a:spcBef>
        <a:buClr>
          <a:srgbClr val="0098D5"/>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4.jpg"/><Relationship Id="rId5" Type="http://schemas.openxmlformats.org/officeDocument/2006/relationships/image" Target="../media/image33.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38.jpg"/><Relationship Id="rId7" Type="http://schemas.openxmlformats.org/officeDocument/2006/relationships/image" Target="../media/image53.jp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40.jpg"/><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Artistic Composition for Painterly Rendering</a:t>
            </a:r>
            <a:endParaRPr lang="de-DE" dirty="0"/>
          </a:p>
        </p:txBody>
      </p:sp>
      <p:sp>
        <p:nvSpPr>
          <p:cNvPr id="3" name="Subtitle 2"/>
          <p:cNvSpPr>
            <a:spLocks noGrp="1"/>
          </p:cNvSpPr>
          <p:nvPr>
            <p:ph type="subTitle" idx="1"/>
          </p:nvPr>
        </p:nvSpPr>
        <p:spPr/>
        <p:txBody>
          <a:bodyPr/>
          <a:lstStyle/>
          <a:p>
            <a:r>
              <a:rPr lang="de-DE" dirty="0"/>
              <a:t>Lindemeier, Thomas; Spicker, Marc; Deussen, Oliver</a:t>
            </a:r>
            <a:r>
              <a:rPr lang="de-DE" dirty="0" smtClean="0"/>
              <a:t>;</a:t>
            </a:r>
          </a:p>
          <a:p>
            <a:r>
              <a:rPr lang="de-DE" dirty="0" smtClean="0"/>
              <a:t>University of Konstanz</a:t>
            </a:r>
          </a:p>
          <a:p>
            <a:endParaRPr lang="de-DE" dirty="0"/>
          </a:p>
        </p:txBody>
      </p:sp>
      <p:sp>
        <p:nvSpPr>
          <p:cNvPr id="4" name="Subtitle 2"/>
          <p:cNvSpPr txBox="1">
            <a:spLocks/>
          </p:cNvSpPr>
          <p:nvPr/>
        </p:nvSpPr>
        <p:spPr>
          <a:xfrm>
            <a:off x="1524000" y="5202238"/>
            <a:ext cx="8958943" cy="10091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rgbClr val="0098D5"/>
              </a:buClr>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rgbClr val="0098D5"/>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98D5"/>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0098D5"/>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098D5"/>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2000" dirty="0" smtClean="0"/>
              <a:t>Vision, Modeling and Visualization 2016</a:t>
            </a:r>
          </a:p>
          <a:p>
            <a:pPr algn="l"/>
            <a:r>
              <a:rPr lang="de-DE" sz="2000" dirty="0"/>
              <a:t>Session: Image Editing and Exploration</a:t>
            </a:r>
            <a:endParaRPr lang="de-DE" sz="2000" dirty="0" smtClean="0"/>
          </a:p>
          <a:p>
            <a:pPr algn="l"/>
            <a:endParaRPr lang="de-DE" sz="2000" dirty="0"/>
          </a:p>
        </p:txBody>
      </p:sp>
    </p:spTree>
    <p:extLst>
      <p:ext uri="{BB962C8B-B14F-4D97-AF65-F5344CB8AC3E}">
        <p14:creationId xmlns:p14="http://schemas.microsoft.com/office/powerpoint/2010/main" val="32008560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dirty="0" smtClean="0"/>
              <a:t>Division into Regions</a:t>
            </a:r>
            <a:endParaRPr lang="de-DE" dirty="0"/>
          </a:p>
        </p:txBody>
      </p:sp>
      <p:sp>
        <p:nvSpPr>
          <p:cNvPr id="7" name="Content Placeholder 6"/>
          <p:cNvSpPr>
            <a:spLocks noGrp="1"/>
          </p:cNvSpPr>
          <p:nvPr>
            <p:ph idx="1"/>
          </p:nvPr>
        </p:nvSpPr>
        <p:spPr>
          <a:xfrm>
            <a:off x="838200" y="1825625"/>
            <a:ext cx="4978400" cy="4351338"/>
          </a:xfrm>
        </p:spPr>
        <p:txBody>
          <a:bodyPr/>
          <a:lstStyle/>
          <a:p>
            <a:r>
              <a:rPr lang="de-DE" dirty="0" smtClean="0"/>
              <a:t>Segmentation method by Arbelaez et al. 2009</a:t>
            </a:r>
          </a:p>
          <a:p>
            <a:pPr lvl="1"/>
            <a:r>
              <a:rPr lang="de-DE" dirty="0" smtClean="0"/>
              <a:t>Hierarchical</a:t>
            </a:r>
          </a:p>
          <a:p>
            <a:pPr lvl="1"/>
            <a:r>
              <a:rPr lang="de-DE" dirty="0" smtClean="0"/>
              <a:t>Interactive</a:t>
            </a:r>
          </a:p>
          <a:p>
            <a:r>
              <a:rPr lang="de-DE" dirty="0" smtClean="0"/>
              <a:t>Ultrametric contour map</a:t>
            </a:r>
          </a:p>
          <a:p>
            <a:pPr lvl="1"/>
            <a:r>
              <a:rPr lang="de-DE" dirty="0" smtClean="0"/>
              <a:t>Thresholding</a:t>
            </a:r>
          </a:p>
          <a:p>
            <a:pPr lvl="1"/>
            <a:r>
              <a:rPr lang="de-DE" dirty="0" smtClean="0"/>
              <a:t>Connected component analysis</a:t>
            </a:r>
          </a:p>
          <a:p>
            <a:pPr lvl="1"/>
            <a:endParaRPr lang="de-DE" dirty="0" smtClean="0"/>
          </a:p>
        </p:txBody>
      </p:sp>
      <p:sp>
        <p:nvSpPr>
          <p:cNvPr id="4" name="Date Placeholder 3"/>
          <p:cNvSpPr>
            <a:spLocks noGrp="1"/>
          </p:cNvSpPr>
          <p:nvPr>
            <p:ph type="dt" sz="half" idx="10"/>
          </p:nvPr>
        </p:nvSpPr>
        <p:spPr/>
        <p:txBody>
          <a:bodyPr/>
          <a:lstStyle/>
          <a:p>
            <a:fld id="{45B7C4FC-B453-4960-8D96-40188F40599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10</a:t>
            </a:fld>
            <a:endParaRPr lang="de-DE"/>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0721" y="1825625"/>
            <a:ext cx="3903079" cy="3910012"/>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450721" y="1825625"/>
            <a:ext cx="3903079" cy="3910011"/>
          </a:xfrm>
          <a:prstGeom prst="rect">
            <a:avLst/>
          </a:prstGeom>
          <a:ln>
            <a:solidFill>
              <a:schemeClr val="tx1"/>
            </a:solidFill>
          </a:ln>
        </p:spPr>
      </p:pic>
      <p:pic>
        <p:nvPicPr>
          <p:cNvPr id="9" name="Picture 8"/>
          <p:cNvPicPr>
            <a:picLocks noChangeAspect="1"/>
          </p:cNvPicPr>
          <p:nvPr/>
        </p:nvPicPr>
        <p:blipFill>
          <a:blip r:embed="rId6"/>
          <a:stretch>
            <a:fillRect/>
          </a:stretch>
        </p:blipFill>
        <p:spPr>
          <a:xfrm>
            <a:off x="7450721" y="1825625"/>
            <a:ext cx="3903079" cy="3910012"/>
          </a:xfrm>
          <a:prstGeom prst="rect">
            <a:avLst/>
          </a:prstGeom>
        </p:spPr>
      </p:pic>
    </p:spTree>
    <p:extLst>
      <p:ext uri="{BB962C8B-B14F-4D97-AF65-F5344CB8AC3E}">
        <p14:creationId xmlns:p14="http://schemas.microsoft.com/office/powerpoint/2010/main" val="39186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Division into Regions - Boundaries</a:t>
            </a:r>
            <a:endParaRPr lang="de-DE" dirty="0"/>
          </a:p>
        </p:txBody>
      </p:sp>
      <p:sp>
        <p:nvSpPr>
          <p:cNvPr id="3" name="Content Placeholder 2"/>
          <p:cNvSpPr>
            <a:spLocks noGrp="1"/>
          </p:cNvSpPr>
          <p:nvPr>
            <p:ph idx="1"/>
          </p:nvPr>
        </p:nvSpPr>
        <p:spPr>
          <a:xfrm>
            <a:off x="838200" y="1825625"/>
            <a:ext cx="10515600" cy="1967777"/>
          </a:xfrm>
        </p:spPr>
        <p:txBody>
          <a:bodyPr/>
          <a:lstStyle/>
          <a:p>
            <a:r>
              <a:rPr lang="de-DE" dirty="0" smtClean="0"/>
              <a:t>Artists extend background regions towards foreground regions</a:t>
            </a:r>
          </a:p>
          <a:p>
            <a:pPr lvl="1"/>
            <a:r>
              <a:rPr lang="de-DE" dirty="0" smtClean="0"/>
              <a:t>Sharp boundaries</a:t>
            </a:r>
          </a:p>
          <a:p>
            <a:r>
              <a:rPr lang="de-DE" dirty="0" smtClean="0"/>
              <a:t>Dilation at boundaries towards subsequent regions</a:t>
            </a:r>
          </a:p>
          <a:p>
            <a:pPr lvl="1"/>
            <a:r>
              <a:rPr lang="de-DE" dirty="0" smtClean="0"/>
              <a:t>Color diffusion</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11</a:t>
            </a:fld>
            <a:endParaRPr lang="de-DE"/>
          </a:p>
        </p:txBody>
      </p:sp>
      <p:graphicFrame>
        <p:nvGraphicFramePr>
          <p:cNvPr id="6" name="Object 5"/>
          <p:cNvGraphicFramePr>
            <a:graphicFrameLocks noChangeAspect="1"/>
          </p:cNvGraphicFramePr>
          <p:nvPr>
            <p:extLst>
              <p:ext uri="{D42A27DB-BD31-4B8C-83A1-F6EECF244321}">
                <p14:modId xmlns:p14="http://schemas.microsoft.com/office/powerpoint/2010/main" val="586655043"/>
              </p:ext>
            </p:extLst>
          </p:nvPr>
        </p:nvGraphicFramePr>
        <p:xfrm>
          <a:off x="838200" y="3952833"/>
          <a:ext cx="4876800" cy="2133600"/>
        </p:xfrm>
        <a:graphic>
          <a:graphicData uri="http://schemas.openxmlformats.org/presentationml/2006/ole">
            <mc:AlternateContent xmlns:mc="http://schemas.openxmlformats.org/markup-compatibility/2006">
              <mc:Choice xmlns:v="urn:schemas-microsoft-com:vml" Requires="v">
                <p:oleObj spid="_x0000_s1280" name="Acrobat Document" r:id="rId4" imgW="4876800" imgH="2133413" progId="AcroExch.Document.DC">
                  <p:embed/>
                </p:oleObj>
              </mc:Choice>
              <mc:Fallback>
                <p:oleObj name="Acrobat Document" r:id="rId4" imgW="4876800" imgH="2133413" progId="AcroExch.Document.DC">
                  <p:embed/>
                  <p:pic>
                    <p:nvPicPr>
                      <p:cNvPr id="0" name=""/>
                      <p:cNvPicPr/>
                      <p:nvPr/>
                    </p:nvPicPr>
                    <p:blipFill>
                      <a:blip r:embed="rId5"/>
                      <a:stretch>
                        <a:fillRect/>
                      </a:stretch>
                    </p:blipFill>
                    <p:spPr>
                      <a:xfrm>
                        <a:off x="838200" y="3952833"/>
                        <a:ext cx="4876800" cy="2133600"/>
                      </a:xfrm>
                      <a:prstGeom prst="rect">
                        <a:avLst/>
                      </a:prstGeom>
                    </p:spPr>
                  </p:pic>
                </p:oleObj>
              </mc:Fallback>
            </mc:AlternateContent>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025" y="3965094"/>
            <a:ext cx="4848775" cy="2121339"/>
          </a:xfrm>
          <a:prstGeom prst="rect">
            <a:avLst/>
          </a:prstGeom>
        </p:spPr>
      </p:pic>
    </p:spTree>
    <p:extLst>
      <p:ext uri="{BB962C8B-B14F-4D97-AF65-F5344CB8AC3E}">
        <p14:creationId xmlns:p14="http://schemas.microsoft.com/office/powerpoint/2010/main" val="2080698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Outlining Boundaries</a:t>
            </a:r>
            <a:endParaRPr lang="de-DE" dirty="0"/>
          </a:p>
        </p:txBody>
      </p:sp>
      <p:sp>
        <p:nvSpPr>
          <p:cNvPr id="3" name="Content Placeholder 2"/>
          <p:cNvSpPr>
            <a:spLocks noGrp="1"/>
          </p:cNvSpPr>
          <p:nvPr>
            <p:ph idx="1"/>
          </p:nvPr>
        </p:nvSpPr>
        <p:spPr>
          <a:xfrm>
            <a:off x="838200" y="1825624"/>
            <a:ext cx="4856430" cy="4303571"/>
          </a:xfrm>
        </p:spPr>
        <p:txBody>
          <a:bodyPr/>
          <a:lstStyle/>
          <a:p>
            <a:r>
              <a:rPr lang="de-DE" dirty="0" smtClean="0"/>
              <a:t>Outlining regions</a:t>
            </a:r>
          </a:p>
          <a:p>
            <a:pPr lvl="1"/>
            <a:r>
              <a:rPr lang="de-DE" dirty="0" smtClean="0"/>
              <a:t>Sharper boundaries</a:t>
            </a:r>
          </a:p>
          <a:p>
            <a:r>
              <a:rPr lang="de-DE" dirty="0" smtClean="0"/>
              <a:t>Extract contours</a:t>
            </a:r>
          </a:p>
          <a:p>
            <a:pPr lvl="1"/>
            <a:r>
              <a:rPr lang="de-DE" dirty="0" smtClean="0"/>
              <a:t>Paint along to the contours with an offset (corresponds to brush radius)</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12</a:t>
            </a:fld>
            <a:endParaRPr lang="de-DE"/>
          </a:p>
        </p:txBody>
      </p:sp>
      <p:grpSp>
        <p:nvGrpSpPr>
          <p:cNvPr id="12" name="Group 11"/>
          <p:cNvGrpSpPr/>
          <p:nvPr/>
        </p:nvGrpSpPr>
        <p:grpSpPr>
          <a:xfrm>
            <a:off x="6162117" y="2230932"/>
            <a:ext cx="5191683" cy="3585173"/>
            <a:chOff x="1919410" y="3167847"/>
            <a:chExt cx="5855301" cy="2993668"/>
          </a:xfrm>
        </p:grpSpPr>
        <p:grpSp>
          <p:nvGrpSpPr>
            <p:cNvPr id="8" name="Group 7"/>
            <p:cNvGrpSpPr/>
            <p:nvPr/>
          </p:nvGrpSpPr>
          <p:grpSpPr>
            <a:xfrm>
              <a:off x="1919410" y="3167847"/>
              <a:ext cx="2860748" cy="2586852"/>
              <a:chOff x="959743" y="3401204"/>
              <a:chExt cx="2860748" cy="258685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743" y="3401204"/>
                <a:ext cx="1394160" cy="25868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6331" y="3401204"/>
                <a:ext cx="1394160" cy="2586852"/>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805" y="3167847"/>
              <a:ext cx="2785906" cy="2584612"/>
            </a:xfrm>
            <a:prstGeom prst="rect">
              <a:avLst/>
            </a:prstGeom>
          </p:spPr>
        </p:pic>
        <p:sp>
          <p:nvSpPr>
            <p:cNvPr id="10" name="TextBox 9"/>
            <p:cNvSpPr txBox="1"/>
            <p:nvPr/>
          </p:nvSpPr>
          <p:spPr>
            <a:xfrm>
              <a:off x="1919410" y="5792183"/>
              <a:ext cx="3507959" cy="369332"/>
            </a:xfrm>
            <a:prstGeom prst="rect">
              <a:avLst/>
            </a:prstGeom>
            <a:noFill/>
          </p:spPr>
          <p:txBody>
            <a:bodyPr wrap="square" rtlCol="0">
              <a:spAutoFit/>
            </a:bodyPr>
            <a:lstStyle/>
            <a:p>
              <a:r>
                <a:rPr lang="de-DE" dirty="0" smtClean="0"/>
                <a:t>Zeng et al. 2009</a:t>
              </a:r>
              <a:endParaRPr lang="de-DE" dirty="0"/>
            </a:p>
          </p:txBody>
        </p:sp>
        <p:sp>
          <p:nvSpPr>
            <p:cNvPr id="11" name="TextBox 10"/>
            <p:cNvSpPr txBox="1"/>
            <p:nvPr/>
          </p:nvSpPr>
          <p:spPr>
            <a:xfrm>
              <a:off x="4988805" y="5793278"/>
              <a:ext cx="2732796" cy="308397"/>
            </a:xfrm>
            <a:prstGeom prst="rect">
              <a:avLst/>
            </a:prstGeom>
            <a:noFill/>
          </p:spPr>
          <p:txBody>
            <a:bodyPr wrap="square" rtlCol="0">
              <a:spAutoFit/>
            </a:bodyPr>
            <a:lstStyle/>
            <a:p>
              <a:r>
                <a:rPr lang="de-DE" dirty="0" smtClean="0"/>
                <a:t>Our result</a:t>
              </a:r>
              <a:endParaRPr lang="de-DE" dirty="0"/>
            </a:p>
          </p:txBody>
        </p:sp>
      </p:grpSp>
    </p:spTree>
    <p:extLst>
      <p:ext uri="{BB962C8B-B14F-4D97-AF65-F5344CB8AC3E}">
        <p14:creationId xmlns:p14="http://schemas.microsoft.com/office/powerpoint/2010/main" val="42375608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Division into Layers</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13</a:t>
            </a:fld>
            <a:endParaRPr lang="de-DE"/>
          </a:p>
        </p:txBody>
      </p:sp>
      <p:grpSp>
        <p:nvGrpSpPr>
          <p:cNvPr id="11" name="Group 10"/>
          <p:cNvGrpSpPr/>
          <p:nvPr/>
        </p:nvGrpSpPr>
        <p:grpSpPr>
          <a:xfrm>
            <a:off x="609600" y="2707481"/>
            <a:ext cx="2627408" cy="3212027"/>
            <a:chOff x="838200" y="2707481"/>
            <a:chExt cx="2627408" cy="3212027"/>
          </a:xfrm>
        </p:grpSpPr>
        <p:pic>
          <p:nvPicPr>
            <p:cNvPr id="6" name="Picture 5"/>
            <p:cNvPicPr>
              <a:picLocks noChangeAspect="1"/>
            </p:cNvPicPr>
            <p:nvPr/>
          </p:nvPicPr>
          <p:blipFill>
            <a:blip r:embed="rId3"/>
            <a:stretch>
              <a:fillRect/>
            </a:stretch>
          </p:blipFill>
          <p:spPr>
            <a:xfrm>
              <a:off x="838200" y="2707481"/>
              <a:ext cx="2627408" cy="2632075"/>
            </a:xfrm>
            <a:prstGeom prst="rect">
              <a:avLst/>
            </a:prstGeom>
          </p:spPr>
        </p:pic>
        <p:sp>
          <p:nvSpPr>
            <p:cNvPr id="10" name="TextBox 9"/>
            <p:cNvSpPr txBox="1"/>
            <p:nvPr/>
          </p:nvSpPr>
          <p:spPr>
            <a:xfrm>
              <a:off x="838200" y="5550176"/>
              <a:ext cx="2527299" cy="369332"/>
            </a:xfrm>
            <a:prstGeom prst="rect">
              <a:avLst/>
            </a:prstGeom>
            <a:noFill/>
          </p:spPr>
          <p:txBody>
            <a:bodyPr wrap="square" rtlCol="0">
              <a:spAutoFit/>
            </a:bodyPr>
            <a:lstStyle/>
            <a:p>
              <a:r>
                <a:rPr lang="de-DE" dirty="0" smtClean="0"/>
                <a:t>Input region flower</a:t>
              </a:r>
              <a:endParaRPr lang="de-DE" dirty="0"/>
            </a:p>
          </p:txBody>
        </p:sp>
      </p:grpSp>
      <p:grpSp>
        <p:nvGrpSpPr>
          <p:cNvPr id="18" name="Group 17"/>
          <p:cNvGrpSpPr/>
          <p:nvPr/>
        </p:nvGrpSpPr>
        <p:grpSpPr>
          <a:xfrm>
            <a:off x="3429000" y="1729085"/>
            <a:ext cx="8445500" cy="4506615"/>
            <a:chOff x="3429000" y="1729085"/>
            <a:chExt cx="8445500" cy="4506615"/>
          </a:xfrm>
        </p:grpSpPr>
        <p:grpSp>
          <p:nvGrpSpPr>
            <p:cNvPr id="13" name="Group 12"/>
            <p:cNvGrpSpPr/>
            <p:nvPr/>
          </p:nvGrpSpPr>
          <p:grpSpPr>
            <a:xfrm>
              <a:off x="3710638" y="2707480"/>
              <a:ext cx="7882223" cy="2632076"/>
              <a:chOff x="3648262" y="2707480"/>
              <a:chExt cx="7882223" cy="263207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262" y="2707480"/>
                <a:ext cx="2627408" cy="2632076"/>
              </a:xfrm>
              <a:prstGeom prst="rect">
                <a:avLst/>
              </a:prstGeom>
              <a:ln>
                <a:solidFill>
                  <a:schemeClr val="tx1"/>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669" y="2707480"/>
                <a:ext cx="2627409" cy="2632076"/>
              </a:xfrm>
              <a:prstGeom prst="rect">
                <a:avLst/>
              </a:prstGeom>
              <a:ln>
                <a:solidFill>
                  <a:schemeClr val="tx1"/>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3077" y="2707480"/>
                <a:ext cx="2627408" cy="2632076"/>
              </a:xfrm>
              <a:prstGeom prst="rect">
                <a:avLst/>
              </a:prstGeom>
              <a:ln>
                <a:solidFill>
                  <a:schemeClr val="tx1"/>
                </a:solidFill>
              </a:ln>
            </p:spPr>
          </p:pic>
        </p:grpSp>
        <p:sp>
          <p:nvSpPr>
            <p:cNvPr id="12" name="Rectangle 11"/>
            <p:cNvSpPr/>
            <p:nvPr/>
          </p:nvSpPr>
          <p:spPr>
            <a:xfrm>
              <a:off x="3429000" y="2311400"/>
              <a:ext cx="8445500" cy="39243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chemeClr val="tx1"/>
                  </a:solidFill>
                </a:ln>
              </a:endParaRPr>
            </a:p>
          </p:txBody>
        </p:sp>
        <p:sp>
          <p:nvSpPr>
            <p:cNvPr id="14" name="TextBox 13"/>
            <p:cNvSpPr txBox="1"/>
            <p:nvPr/>
          </p:nvSpPr>
          <p:spPr>
            <a:xfrm>
              <a:off x="3710638" y="5550970"/>
              <a:ext cx="2527299" cy="369332"/>
            </a:xfrm>
            <a:prstGeom prst="rect">
              <a:avLst/>
            </a:prstGeom>
            <a:noFill/>
          </p:spPr>
          <p:txBody>
            <a:bodyPr wrap="square" rtlCol="0">
              <a:spAutoFit/>
            </a:bodyPr>
            <a:lstStyle/>
            <a:p>
              <a:pPr algn="ctr"/>
              <a:r>
                <a:rPr lang="de-DE" dirty="0" smtClean="0"/>
                <a:t>Coarse</a:t>
              </a:r>
              <a:endParaRPr lang="de-DE" dirty="0"/>
            </a:p>
          </p:txBody>
        </p:sp>
        <p:sp>
          <p:nvSpPr>
            <p:cNvPr id="15" name="TextBox 14"/>
            <p:cNvSpPr txBox="1"/>
            <p:nvPr/>
          </p:nvSpPr>
          <p:spPr>
            <a:xfrm>
              <a:off x="6338045" y="5550970"/>
              <a:ext cx="2527299" cy="369332"/>
            </a:xfrm>
            <a:prstGeom prst="rect">
              <a:avLst/>
            </a:prstGeom>
            <a:noFill/>
          </p:spPr>
          <p:txBody>
            <a:bodyPr wrap="square" rtlCol="0">
              <a:spAutoFit/>
            </a:bodyPr>
            <a:lstStyle/>
            <a:p>
              <a:pPr algn="ctr"/>
              <a:r>
                <a:rPr lang="de-DE" dirty="0" smtClean="0"/>
                <a:t>Medium</a:t>
              </a:r>
              <a:endParaRPr lang="de-DE" dirty="0"/>
            </a:p>
          </p:txBody>
        </p:sp>
        <p:sp>
          <p:nvSpPr>
            <p:cNvPr id="16" name="TextBox 15"/>
            <p:cNvSpPr txBox="1"/>
            <p:nvPr/>
          </p:nvSpPr>
          <p:spPr>
            <a:xfrm>
              <a:off x="8965452" y="5550176"/>
              <a:ext cx="2527299" cy="369332"/>
            </a:xfrm>
            <a:prstGeom prst="rect">
              <a:avLst/>
            </a:prstGeom>
            <a:noFill/>
          </p:spPr>
          <p:txBody>
            <a:bodyPr wrap="square" rtlCol="0">
              <a:spAutoFit/>
            </a:bodyPr>
            <a:lstStyle/>
            <a:p>
              <a:pPr algn="ctr"/>
              <a:r>
                <a:rPr lang="de-DE" dirty="0" smtClean="0"/>
                <a:t>Fine</a:t>
              </a:r>
              <a:endParaRPr lang="de-DE" dirty="0"/>
            </a:p>
          </p:txBody>
        </p:sp>
        <p:sp>
          <p:nvSpPr>
            <p:cNvPr id="17" name="TextBox 16"/>
            <p:cNvSpPr txBox="1"/>
            <p:nvPr/>
          </p:nvSpPr>
          <p:spPr>
            <a:xfrm>
              <a:off x="6788521" y="1729085"/>
              <a:ext cx="1726456" cy="461665"/>
            </a:xfrm>
            <a:prstGeom prst="rect">
              <a:avLst/>
            </a:prstGeom>
            <a:noFill/>
          </p:spPr>
          <p:txBody>
            <a:bodyPr wrap="square" rtlCol="0">
              <a:spAutoFit/>
            </a:bodyPr>
            <a:lstStyle/>
            <a:p>
              <a:r>
                <a:rPr lang="de-DE" sz="2400" dirty="0" smtClean="0"/>
                <a:t>Extraction</a:t>
              </a:r>
              <a:endParaRPr lang="de-DE" dirty="0"/>
            </a:p>
          </p:txBody>
        </p:sp>
      </p:grpSp>
      <p:sp>
        <p:nvSpPr>
          <p:cNvPr id="29" name="Rectangle 28"/>
          <p:cNvSpPr/>
          <p:nvPr/>
        </p:nvSpPr>
        <p:spPr>
          <a:xfrm>
            <a:off x="609600" y="5987017"/>
            <a:ext cx="1443408" cy="369332"/>
          </a:xfrm>
          <a:prstGeom prst="rect">
            <a:avLst/>
          </a:prstGeom>
        </p:spPr>
        <p:txBody>
          <a:bodyPr wrap="none">
            <a:spAutoFit/>
          </a:bodyPr>
          <a:lstStyle/>
          <a:p>
            <a:r>
              <a:rPr lang="de-DE" dirty="0"/>
              <a:t>Lu et al. 2010</a:t>
            </a:r>
          </a:p>
        </p:txBody>
      </p:sp>
    </p:spTree>
    <p:extLst>
      <p:ext uri="{BB962C8B-B14F-4D97-AF65-F5344CB8AC3E}">
        <p14:creationId xmlns:p14="http://schemas.microsoft.com/office/powerpoint/2010/main" val="1399655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de-DE"/>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14</a:t>
            </a:fld>
            <a:endParaRPr lang="de-DE"/>
          </a:p>
        </p:txBody>
      </p:sp>
      <p:sp>
        <p:nvSpPr>
          <p:cNvPr id="8" name="Title 1"/>
          <p:cNvSpPr>
            <a:spLocks noGrp="1"/>
          </p:cNvSpPr>
          <p:nvPr>
            <p:ph type="title"/>
          </p:nvPr>
        </p:nvSpPr>
        <p:spPr/>
        <p:txBody>
          <a:bodyPr/>
          <a:lstStyle/>
          <a:p>
            <a:r>
              <a:rPr lang="de-DE" dirty="0" smtClean="0"/>
              <a:t>Composition – Creating the Painterly Representation</a:t>
            </a:r>
            <a:endParaRPr lang="de-DE" dirty="0"/>
          </a:p>
        </p:txBody>
      </p:sp>
    </p:spTree>
    <p:extLst>
      <p:ext uri="{BB962C8B-B14F-4D97-AF65-F5344CB8AC3E}">
        <p14:creationId xmlns:p14="http://schemas.microsoft.com/office/powerpoint/2010/main" val="38705148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15</a:t>
            </a:fld>
            <a:endParaRPr lang="de-DE"/>
          </a:p>
        </p:txBody>
      </p:sp>
      <p:pic>
        <p:nvPicPr>
          <p:cNvPr id="7" name="105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276" cy="6858000"/>
          </a:xfrm>
        </p:spPr>
      </p:pic>
    </p:spTree>
    <p:extLst>
      <p:ext uri="{BB962C8B-B14F-4D97-AF65-F5344CB8AC3E}">
        <p14:creationId xmlns:p14="http://schemas.microsoft.com/office/powerpoint/2010/main" val="355617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Painting Layers</a:t>
            </a:r>
            <a:endParaRPr lang="de-DE" dirty="0"/>
          </a:p>
        </p:txBody>
      </p:sp>
      <p:sp>
        <p:nvSpPr>
          <p:cNvPr id="3" name="Content Placeholder 2"/>
          <p:cNvSpPr>
            <a:spLocks noGrp="1"/>
          </p:cNvSpPr>
          <p:nvPr>
            <p:ph idx="1"/>
          </p:nvPr>
        </p:nvSpPr>
        <p:spPr/>
        <p:txBody>
          <a:bodyPr>
            <a:normAutofit fontScale="92500" lnSpcReduction="20000"/>
          </a:bodyPr>
          <a:lstStyle/>
          <a:p>
            <a:r>
              <a:rPr lang="en-US" dirty="0" smtClean="0"/>
              <a:t>Coarse to fine</a:t>
            </a:r>
          </a:p>
          <a:p>
            <a:r>
              <a:rPr lang="en-US" dirty="0" smtClean="0"/>
              <a:t>Feedback loop (</a:t>
            </a:r>
            <a:r>
              <a:rPr lang="en-US" dirty="0" err="1" smtClean="0"/>
              <a:t>Deussen</a:t>
            </a:r>
            <a:r>
              <a:rPr lang="en-US" dirty="0" smtClean="0"/>
              <a:t> et al. 2012,Lindemeier et al. 2015)</a:t>
            </a:r>
          </a:p>
          <a:p>
            <a:pPr lvl="1"/>
            <a:r>
              <a:rPr lang="en-US" dirty="0" smtClean="0"/>
              <a:t>Layer and region masks</a:t>
            </a:r>
          </a:p>
          <a:p>
            <a:pPr lvl="1"/>
            <a:r>
              <a:rPr lang="en-US" dirty="0" err="1" smtClean="0"/>
              <a:t>CIELab</a:t>
            </a:r>
            <a:r>
              <a:rPr lang="en-US" dirty="0" smtClean="0"/>
              <a:t> color distance</a:t>
            </a:r>
          </a:p>
          <a:p>
            <a:r>
              <a:rPr lang="en-US" dirty="0" smtClean="0"/>
              <a:t>Stroke (seed) sampling</a:t>
            </a:r>
          </a:p>
          <a:p>
            <a:pPr lvl="1"/>
            <a:r>
              <a:rPr lang="en-US" dirty="0" smtClean="0"/>
              <a:t>Lloyd Relaxation, grid or rejection</a:t>
            </a:r>
          </a:p>
          <a:p>
            <a:r>
              <a:rPr lang="en-US" dirty="0" smtClean="0"/>
              <a:t>Stroke orientations</a:t>
            </a:r>
          </a:p>
          <a:p>
            <a:pPr lvl="1"/>
            <a:r>
              <a:rPr lang="en-US" dirty="0" smtClean="0"/>
              <a:t>Structure tensors</a:t>
            </a:r>
          </a:p>
          <a:p>
            <a:r>
              <a:rPr lang="en-US" dirty="0" smtClean="0"/>
              <a:t>Color selection</a:t>
            </a:r>
          </a:p>
          <a:p>
            <a:pPr lvl="1"/>
            <a:r>
              <a:rPr lang="en-US" dirty="0" smtClean="0"/>
              <a:t>From input if continuous palette</a:t>
            </a:r>
          </a:p>
          <a:p>
            <a:pPr lvl="1"/>
            <a:r>
              <a:rPr lang="en-US" dirty="0" smtClean="0"/>
              <a:t>NN of palette</a:t>
            </a:r>
          </a:p>
          <a:p>
            <a:r>
              <a:rPr lang="en-US" dirty="0" smtClean="0"/>
              <a:t>Brush parameters: length, curvature, thickness…</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16</a:t>
            </a:fld>
            <a:endParaRPr lang="de-DE"/>
          </a:p>
        </p:txBody>
      </p:sp>
    </p:spTree>
    <p:extLst>
      <p:ext uri="{BB962C8B-B14F-4D97-AF65-F5344CB8AC3E}">
        <p14:creationId xmlns:p14="http://schemas.microsoft.com/office/powerpoint/2010/main" val="1425074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Results - Software - Comparison</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17</a:t>
            </a:fld>
            <a:endParaRPr lang="de-DE"/>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65" y="2122489"/>
            <a:ext cx="5400011" cy="313531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953" y="2122489"/>
            <a:ext cx="5397835" cy="3134049"/>
          </a:xfrm>
          <a:prstGeom prst="rect">
            <a:avLst/>
          </a:prstGeom>
        </p:spPr>
      </p:pic>
      <p:sp>
        <p:nvSpPr>
          <p:cNvPr id="8" name="TextBox 7"/>
          <p:cNvSpPr txBox="1"/>
          <p:nvPr/>
        </p:nvSpPr>
        <p:spPr>
          <a:xfrm>
            <a:off x="6317777" y="5517168"/>
            <a:ext cx="5400011" cy="923330"/>
          </a:xfrm>
          <a:prstGeom prst="rect">
            <a:avLst/>
          </a:prstGeom>
          <a:noFill/>
        </p:spPr>
        <p:txBody>
          <a:bodyPr wrap="square" rtlCol="0">
            <a:spAutoFit/>
          </a:bodyPr>
          <a:lstStyle/>
          <a:p>
            <a:r>
              <a:rPr lang="de-DE" dirty="0" smtClean="0"/>
              <a:t>Our method using three segments:</a:t>
            </a:r>
            <a:br>
              <a:rPr lang="de-DE" dirty="0" smtClean="0"/>
            </a:br>
            <a:r>
              <a:rPr lang="de-DE" dirty="0" smtClean="0"/>
              <a:t>20107 strokes</a:t>
            </a:r>
            <a:br>
              <a:rPr lang="de-DE" dirty="0" smtClean="0"/>
            </a:br>
            <a:r>
              <a:rPr lang="de-DE" dirty="0" smtClean="0"/>
              <a:t>8065 colors picked</a:t>
            </a:r>
            <a:endParaRPr lang="de-DE" dirty="0"/>
          </a:p>
        </p:txBody>
      </p:sp>
      <p:sp>
        <p:nvSpPr>
          <p:cNvPr id="9" name="TextBox 8"/>
          <p:cNvSpPr txBox="1"/>
          <p:nvPr/>
        </p:nvSpPr>
        <p:spPr>
          <a:xfrm>
            <a:off x="545764" y="5517168"/>
            <a:ext cx="5400011" cy="923330"/>
          </a:xfrm>
          <a:prstGeom prst="rect">
            <a:avLst/>
          </a:prstGeom>
          <a:noFill/>
        </p:spPr>
        <p:txBody>
          <a:bodyPr wrap="square" rtlCol="0">
            <a:spAutoFit/>
          </a:bodyPr>
          <a:lstStyle/>
          <a:p>
            <a:r>
              <a:rPr lang="de-DE" dirty="0" smtClean="0"/>
              <a:t>Traditional method using three segments and blurring:</a:t>
            </a:r>
            <a:br>
              <a:rPr lang="de-DE" dirty="0" smtClean="0"/>
            </a:br>
            <a:r>
              <a:rPr lang="de-DE" dirty="0" smtClean="0"/>
              <a:t>47201 strokes</a:t>
            </a:r>
            <a:br>
              <a:rPr lang="de-DE" dirty="0" smtClean="0"/>
            </a:br>
            <a:r>
              <a:rPr lang="de-DE" dirty="0" smtClean="0"/>
              <a:t>23909 colors picked</a:t>
            </a:r>
            <a:endParaRPr lang="de-DE" dirty="0"/>
          </a:p>
        </p:txBody>
      </p:sp>
    </p:spTree>
    <p:extLst>
      <p:ext uri="{BB962C8B-B14F-4D97-AF65-F5344CB8AC3E}">
        <p14:creationId xmlns:p14="http://schemas.microsoft.com/office/powerpoint/2010/main" val="9954635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Results - Software - Style Variation</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18</a:t>
            </a:fld>
            <a:endParaRPr lang="de-DE"/>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65" y="2122489"/>
            <a:ext cx="5400010" cy="313531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953" y="2122489"/>
            <a:ext cx="5397834" cy="3134049"/>
          </a:xfrm>
          <a:prstGeom prst="rect">
            <a:avLst/>
          </a:prstGeom>
        </p:spPr>
      </p:pic>
      <p:sp>
        <p:nvSpPr>
          <p:cNvPr id="8" name="TextBox 7"/>
          <p:cNvSpPr txBox="1"/>
          <p:nvPr/>
        </p:nvSpPr>
        <p:spPr>
          <a:xfrm>
            <a:off x="6317777" y="5517168"/>
            <a:ext cx="5400011" cy="646331"/>
          </a:xfrm>
          <a:prstGeom prst="rect">
            <a:avLst/>
          </a:prstGeom>
          <a:noFill/>
        </p:spPr>
        <p:txBody>
          <a:bodyPr wrap="square" rtlCol="0">
            <a:spAutoFit/>
          </a:bodyPr>
          <a:lstStyle/>
          <a:p>
            <a:r>
              <a:rPr lang="de-DE" dirty="0" smtClean="0"/>
              <a:t>Jittering of color and transformation of the orientation field for the sky</a:t>
            </a:r>
            <a:endParaRPr lang="de-DE" dirty="0"/>
          </a:p>
        </p:txBody>
      </p:sp>
      <p:sp>
        <p:nvSpPr>
          <p:cNvPr id="9" name="TextBox 8"/>
          <p:cNvSpPr txBox="1"/>
          <p:nvPr/>
        </p:nvSpPr>
        <p:spPr>
          <a:xfrm>
            <a:off x="545764" y="5517168"/>
            <a:ext cx="5400011" cy="646331"/>
          </a:xfrm>
          <a:prstGeom prst="rect">
            <a:avLst/>
          </a:prstGeom>
          <a:noFill/>
        </p:spPr>
        <p:txBody>
          <a:bodyPr wrap="square" rtlCol="0">
            <a:spAutoFit/>
          </a:bodyPr>
          <a:lstStyle/>
          <a:p>
            <a:r>
              <a:rPr lang="de-DE" dirty="0" smtClean="0"/>
              <a:t>Larger strokes for background with fixed orientations</a:t>
            </a:r>
            <a:br>
              <a:rPr lang="de-DE" dirty="0" smtClean="0"/>
            </a:br>
            <a:r>
              <a:rPr lang="de-DE" dirty="0" smtClean="0"/>
              <a:t>Short small strokes for the house</a:t>
            </a:r>
            <a:endParaRPr lang="de-DE" dirty="0"/>
          </a:p>
        </p:txBody>
      </p:sp>
    </p:spTree>
    <p:extLst>
      <p:ext uri="{BB962C8B-B14F-4D97-AF65-F5344CB8AC3E}">
        <p14:creationId xmlns:p14="http://schemas.microsoft.com/office/powerpoint/2010/main" val="3116217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Results - Software - Limited Palette</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dirty="0"/>
          </a:p>
        </p:txBody>
      </p:sp>
      <p:sp>
        <p:nvSpPr>
          <p:cNvPr id="5" name="Slide Number Placeholder 4"/>
          <p:cNvSpPr>
            <a:spLocks noGrp="1"/>
          </p:cNvSpPr>
          <p:nvPr>
            <p:ph type="sldNum" sz="quarter" idx="12"/>
          </p:nvPr>
        </p:nvSpPr>
        <p:spPr/>
        <p:txBody>
          <a:bodyPr/>
          <a:lstStyle/>
          <a:p>
            <a:fld id="{2A8DB92A-EC14-495F-A64D-F17CE631B1E5}" type="slidenum">
              <a:rPr lang="de-DE" smtClean="0"/>
              <a:t>19</a:t>
            </a:fld>
            <a:endParaRPr lang="de-DE"/>
          </a:p>
        </p:txBody>
      </p:sp>
      <p:sp>
        <p:nvSpPr>
          <p:cNvPr id="8" name="Content Placeholder 7"/>
          <p:cNvSpPr>
            <a:spLocks noGrp="1"/>
          </p:cNvSpPr>
          <p:nvPr>
            <p:ph idx="1"/>
          </p:nvPr>
        </p:nvSpPr>
        <p:spPr>
          <a:xfrm>
            <a:off x="838200" y="1825625"/>
            <a:ext cx="3871234" cy="4351338"/>
          </a:xfrm>
        </p:spPr>
        <p:txBody>
          <a:bodyPr/>
          <a:lstStyle/>
          <a:p>
            <a:r>
              <a:rPr lang="de-DE" dirty="0" smtClean="0"/>
              <a:t>Only seven colors used but high transparency</a:t>
            </a:r>
          </a:p>
          <a:p>
            <a:r>
              <a:rPr lang="de-DE" dirty="0" smtClean="0"/>
              <a:t>Is realizable by a painting machine</a:t>
            </a:r>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434" y="1690688"/>
            <a:ext cx="6644366" cy="4351338"/>
          </a:xfrm>
          <a:prstGeom prst="rect">
            <a:avLst/>
          </a:prstGeom>
        </p:spPr>
      </p:pic>
    </p:spTree>
    <p:extLst>
      <p:ext uri="{BB962C8B-B14F-4D97-AF65-F5344CB8AC3E}">
        <p14:creationId xmlns:p14="http://schemas.microsoft.com/office/powerpoint/2010/main" val="2699026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dirty="0" smtClean="0"/>
              <a:t>Painterly Rendering</a:t>
            </a:r>
            <a:endParaRPr lang="de-DE" dirty="0"/>
          </a:p>
        </p:txBody>
      </p:sp>
      <p:sp>
        <p:nvSpPr>
          <p:cNvPr id="7" name="Content Placeholder 6"/>
          <p:cNvSpPr>
            <a:spLocks noGrp="1"/>
          </p:cNvSpPr>
          <p:nvPr>
            <p:ph sz="half" idx="1"/>
          </p:nvPr>
        </p:nvSpPr>
        <p:spPr>
          <a:xfrm>
            <a:off x="838199" y="1825625"/>
            <a:ext cx="9323718" cy="1831975"/>
          </a:xfrm>
        </p:spPr>
        <p:txBody>
          <a:bodyPr>
            <a:noAutofit/>
          </a:bodyPr>
          <a:lstStyle/>
          <a:p>
            <a:r>
              <a:rPr lang="de-DE" sz="3600" dirty="0" smtClean="0"/>
              <a:t>Generate painterly images from photographs</a:t>
            </a:r>
          </a:p>
        </p:txBody>
      </p:sp>
      <p:sp>
        <p:nvSpPr>
          <p:cNvPr id="4" name="Date Placeholder 3"/>
          <p:cNvSpPr>
            <a:spLocks noGrp="1"/>
          </p:cNvSpPr>
          <p:nvPr>
            <p:ph type="dt" sz="half" idx="10"/>
          </p:nvPr>
        </p:nvSpPr>
        <p:spPr/>
        <p:txBody>
          <a:bodyPr/>
          <a:lstStyle/>
          <a:p>
            <a:fld id="{45B7C4FC-B453-4960-8D96-40188F40599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2</a:t>
            </a:fld>
            <a:endParaRPr lang="de-DE"/>
          </a:p>
        </p:txBody>
      </p:sp>
      <p:sp>
        <p:nvSpPr>
          <p:cNvPr id="19" name="TextBox 18"/>
          <p:cNvSpPr txBox="1"/>
          <p:nvPr/>
        </p:nvSpPr>
        <p:spPr>
          <a:xfrm>
            <a:off x="3581400" y="5987018"/>
            <a:ext cx="4955875" cy="369332"/>
          </a:xfrm>
          <a:prstGeom prst="rect">
            <a:avLst/>
          </a:prstGeom>
          <a:noFill/>
        </p:spPr>
        <p:txBody>
          <a:bodyPr wrap="square" rtlCol="0">
            <a:spAutoFit/>
          </a:bodyPr>
          <a:lstStyle/>
          <a:p>
            <a:r>
              <a:rPr lang="de-DE" dirty="0" smtClean="0"/>
              <a:t>Zhao and Zhu 2010, Sisley the Abstract Painter</a:t>
            </a:r>
            <a:endParaRPr lang="de-DE" dirty="0"/>
          </a:p>
        </p:txBody>
      </p:sp>
      <p:pic>
        <p:nvPicPr>
          <p:cNvPr id="2050" name="Picture 2" descr="Photo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695524"/>
            <a:ext cx="4258892" cy="31068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inting 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0528" y="2695524"/>
            <a:ext cx="4249947" cy="310246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5339751" y="3925019"/>
            <a:ext cx="1440611" cy="7246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259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Results – e-David</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20</a:t>
            </a:fld>
            <a:endParaRPr lang="de-DE"/>
          </a:p>
        </p:txBody>
      </p:sp>
      <p:sp>
        <p:nvSpPr>
          <p:cNvPr id="8" name="Content Placeholder 7"/>
          <p:cNvSpPr>
            <a:spLocks noGrp="1"/>
          </p:cNvSpPr>
          <p:nvPr>
            <p:ph idx="1"/>
          </p:nvPr>
        </p:nvSpPr>
        <p:spPr>
          <a:xfrm>
            <a:off x="838201" y="1825625"/>
            <a:ext cx="3657600" cy="4351338"/>
          </a:xfrm>
        </p:spPr>
        <p:txBody>
          <a:bodyPr/>
          <a:lstStyle/>
          <a:p>
            <a:r>
              <a:rPr lang="de-DE" dirty="0" smtClean="0"/>
              <a:t>Canvas board</a:t>
            </a:r>
          </a:p>
          <a:p>
            <a:r>
              <a:rPr lang="de-DE" dirty="0" smtClean="0"/>
              <a:t>Four colors mixed from: </a:t>
            </a:r>
            <a:br>
              <a:rPr lang="de-DE" dirty="0" smtClean="0"/>
            </a:br>
            <a:r>
              <a:rPr lang="de-DE" dirty="0" smtClean="0"/>
              <a:t>Lamp black, primary cyan, raw umber, vandyke brown, sand, titanium white, lilac and cadmium red</a:t>
            </a:r>
          </a:p>
          <a:p>
            <a:r>
              <a:rPr lang="de-DE" dirty="0" smtClean="0"/>
              <a:t>15703 strokes</a:t>
            </a:r>
          </a:p>
          <a:p>
            <a:r>
              <a:rPr lang="de-DE" dirty="0" smtClean="0"/>
              <a:t>15 hours</a:t>
            </a:r>
          </a:p>
          <a:p>
            <a:endParaRPr lang="de-DE"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6307" y="1690687"/>
            <a:ext cx="6707493" cy="4486275"/>
          </a:xfrm>
          <a:prstGeom prst="rect">
            <a:avLst/>
          </a:prstGeom>
        </p:spPr>
      </p:pic>
    </p:spTree>
    <p:extLst>
      <p:ext uri="{BB962C8B-B14F-4D97-AF65-F5344CB8AC3E}">
        <p14:creationId xmlns:p14="http://schemas.microsoft.com/office/powerpoint/2010/main" val="7251618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t>Conclusion</a:t>
            </a:r>
            <a:endParaRPr lang="de-DE" dirty="0"/>
          </a:p>
        </p:txBody>
      </p:sp>
      <p:sp>
        <p:nvSpPr>
          <p:cNvPr id="5" name="Content Placeholder 4"/>
          <p:cNvSpPr>
            <a:spLocks noGrp="1"/>
          </p:cNvSpPr>
          <p:nvPr>
            <p:ph idx="1"/>
          </p:nvPr>
        </p:nvSpPr>
        <p:spPr/>
        <p:txBody>
          <a:bodyPr>
            <a:normAutofit lnSpcReduction="10000"/>
          </a:bodyPr>
          <a:lstStyle/>
          <a:p>
            <a:r>
              <a:rPr lang="de-DE" dirty="0" smtClean="0"/>
              <a:t>Less strokes and colors used</a:t>
            </a:r>
          </a:p>
          <a:p>
            <a:pPr lvl="1"/>
            <a:r>
              <a:rPr lang="de-DE" dirty="0" smtClean="0"/>
              <a:t>Software </a:t>
            </a:r>
            <a:r>
              <a:rPr lang="de-DE" dirty="0"/>
              <a:t>renderers </a:t>
            </a:r>
            <a:r>
              <a:rPr lang="de-DE" b="1" dirty="0"/>
              <a:t>and</a:t>
            </a:r>
            <a:r>
              <a:rPr lang="de-DE" dirty="0"/>
              <a:t> painting machines</a:t>
            </a:r>
            <a:endParaRPr lang="de-DE" dirty="0" smtClean="0"/>
          </a:p>
          <a:p>
            <a:r>
              <a:rPr lang="de-DE" dirty="0" smtClean="0"/>
              <a:t>More artistic freedom</a:t>
            </a:r>
          </a:p>
          <a:p>
            <a:pPr marL="0" indent="0">
              <a:buNone/>
            </a:pPr>
            <a:r>
              <a:rPr lang="en-US" sz="3200" dirty="0" smtClean="0"/>
              <a:t>Limitations</a:t>
            </a:r>
            <a:r>
              <a:rPr lang="en-US" dirty="0" smtClean="0"/>
              <a:t>:</a:t>
            </a:r>
          </a:p>
          <a:p>
            <a:r>
              <a:rPr lang="en-US" dirty="0" smtClean="0"/>
              <a:t>Reduced palette and opaque paint </a:t>
            </a:r>
          </a:p>
          <a:p>
            <a:pPr lvl="1"/>
            <a:r>
              <a:rPr lang="en-US" dirty="0" smtClean="0"/>
              <a:t>Typical quantization problems</a:t>
            </a:r>
          </a:p>
          <a:p>
            <a:pPr marL="0" indent="0">
              <a:buNone/>
            </a:pPr>
            <a:r>
              <a:rPr lang="en-US" sz="3200" dirty="0" smtClean="0"/>
              <a:t>In the Future:</a:t>
            </a:r>
            <a:endParaRPr lang="de-DE" dirty="0" smtClean="0"/>
          </a:p>
          <a:p>
            <a:r>
              <a:rPr lang="de-DE" dirty="0" smtClean="0"/>
              <a:t>Mixing paint</a:t>
            </a:r>
            <a:r>
              <a:rPr lang="de-DE" dirty="0"/>
              <a:t>, o</a:t>
            </a:r>
            <a:r>
              <a:rPr lang="en-US" dirty="0" err="1"/>
              <a:t>ptical</a:t>
            </a:r>
            <a:r>
              <a:rPr lang="en-US" dirty="0"/>
              <a:t> </a:t>
            </a:r>
            <a:r>
              <a:rPr lang="en-US" dirty="0" smtClean="0"/>
              <a:t>blending</a:t>
            </a:r>
            <a:endParaRPr lang="de-DE" dirty="0" smtClean="0"/>
          </a:p>
          <a:p>
            <a:r>
              <a:rPr lang="de-DE" dirty="0" smtClean="0"/>
              <a:t>Additonal layering techniques, glaze..., highlights</a:t>
            </a:r>
          </a:p>
        </p:txBody>
      </p:sp>
      <p:sp>
        <p:nvSpPr>
          <p:cNvPr id="2" name="Date Placeholder 1"/>
          <p:cNvSpPr>
            <a:spLocks noGrp="1"/>
          </p:cNvSpPr>
          <p:nvPr>
            <p:ph type="dt" sz="half" idx="10"/>
          </p:nvPr>
        </p:nvSpPr>
        <p:spPr/>
        <p:txBody>
          <a:bodyPr/>
          <a:lstStyle/>
          <a:p>
            <a:fld id="{4EA9AEC7-9ACD-4F66-A6E9-C2A88DBB3757}" type="datetime1">
              <a:rPr lang="de-DE" smtClean="0"/>
              <a:t>11.10.2016</a:t>
            </a:fld>
            <a:endParaRPr lang="de-DE"/>
          </a:p>
        </p:txBody>
      </p:sp>
      <p:sp>
        <p:nvSpPr>
          <p:cNvPr id="3" name="Slide Number Placeholder 2"/>
          <p:cNvSpPr>
            <a:spLocks noGrp="1"/>
          </p:cNvSpPr>
          <p:nvPr>
            <p:ph type="sldNum" sz="quarter" idx="12"/>
          </p:nvPr>
        </p:nvSpPr>
        <p:spPr/>
        <p:txBody>
          <a:bodyPr/>
          <a:lstStyle/>
          <a:p>
            <a:fld id="{2A8DB92A-EC14-495F-A64D-F17CE631B1E5}" type="slidenum">
              <a:rPr lang="de-DE" smtClean="0"/>
              <a:t>21</a:t>
            </a:fld>
            <a:endParaRPr lang="de-DE"/>
          </a:p>
        </p:txBody>
      </p:sp>
    </p:spTree>
    <p:extLst>
      <p:ext uri="{BB962C8B-B14F-4D97-AF65-F5344CB8AC3E}">
        <p14:creationId xmlns:p14="http://schemas.microsoft.com/office/powerpoint/2010/main" val="2498487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22</a:t>
            </a:fld>
            <a:endParaRPr lang="de-DE"/>
          </a:p>
        </p:txBody>
      </p:sp>
      <p:sp>
        <p:nvSpPr>
          <p:cNvPr id="6" name="TextBox 5"/>
          <p:cNvSpPr txBox="1"/>
          <p:nvPr/>
        </p:nvSpPr>
        <p:spPr>
          <a:xfrm>
            <a:off x="1817915" y="2875002"/>
            <a:ext cx="8556171" cy="1107996"/>
          </a:xfrm>
          <a:prstGeom prst="rect">
            <a:avLst/>
          </a:prstGeom>
          <a:noFill/>
        </p:spPr>
        <p:txBody>
          <a:bodyPr wrap="square" rtlCol="0">
            <a:spAutoFit/>
          </a:bodyPr>
          <a:lstStyle/>
          <a:p>
            <a:pPr algn="ctr"/>
            <a:r>
              <a:rPr lang="de-DE" sz="6600" dirty="0" smtClean="0"/>
              <a:t>Thank you!</a:t>
            </a:r>
            <a:endParaRPr lang="de-DE" sz="6600" dirty="0"/>
          </a:p>
        </p:txBody>
      </p:sp>
    </p:spTree>
    <p:extLst>
      <p:ext uri="{BB962C8B-B14F-4D97-AF65-F5344CB8AC3E}">
        <p14:creationId xmlns:p14="http://schemas.microsoft.com/office/powerpoint/2010/main" val="2192970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dirty="0" smtClean="0"/>
              <a:t>Painting Machines - e-David</a:t>
            </a:r>
            <a:endParaRPr lang="de-DE" dirty="0"/>
          </a:p>
        </p:txBody>
      </p:sp>
      <p:sp>
        <p:nvSpPr>
          <p:cNvPr id="4" name="Date Placeholder 3"/>
          <p:cNvSpPr>
            <a:spLocks noGrp="1"/>
          </p:cNvSpPr>
          <p:nvPr>
            <p:ph type="dt" sz="half" idx="10"/>
          </p:nvPr>
        </p:nvSpPr>
        <p:spPr/>
        <p:txBody>
          <a:bodyPr/>
          <a:lstStyle/>
          <a:p>
            <a:fld id="{45B7C4FC-B453-4960-8D96-40188F40599B}" type="datetime1">
              <a:rPr lang="de-DE" smtClean="0"/>
              <a:t>11.10.2016</a:t>
            </a:fld>
            <a:endParaRPr lang="de-DE" dirty="0"/>
          </a:p>
        </p:txBody>
      </p:sp>
      <p:sp>
        <p:nvSpPr>
          <p:cNvPr id="5" name="Slide Number Placeholder 4"/>
          <p:cNvSpPr>
            <a:spLocks noGrp="1"/>
          </p:cNvSpPr>
          <p:nvPr>
            <p:ph type="sldNum" sz="quarter" idx="12"/>
          </p:nvPr>
        </p:nvSpPr>
        <p:spPr/>
        <p:txBody>
          <a:bodyPr/>
          <a:lstStyle/>
          <a:p>
            <a:fld id="{2A8DB92A-EC14-495F-A64D-F17CE631B1E5}" type="slidenum">
              <a:rPr lang="de-DE" smtClean="0"/>
              <a:t>23</a:t>
            </a:fld>
            <a:endParaRPr lang="de-DE"/>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62527" y="2422874"/>
            <a:ext cx="4491273" cy="2966239"/>
          </a:xfrm>
          <a:prstGeom prst="rect">
            <a:avLst/>
          </a:prstGeom>
        </p:spPr>
      </p:pic>
      <p:sp>
        <p:nvSpPr>
          <p:cNvPr id="11" name="TextBox 10"/>
          <p:cNvSpPr txBox="1"/>
          <p:nvPr/>
        </p:nvSpPr>
        <p:spPr>
          <a:xfrm>
            <a:off x="6866466" y="5499492"/>
            <a:ext cx="3115734" cy="373239"/>
          </a:xfrm>
          <a:prstGeom prst="rect">
            <a:avLst/>
          </a:prstGeom>
          <a:noFill/>
        </p:spPr>
        <p:txBody>
          <a:bodyPr wrap="square" rtlCol="0">
            <a:spAutoFit/>
          </a:bodyPr>
          <a:lstStyle/>
          <a:p>
            <a:r>
              <a:rPr lang="de-DE" dirty="0" smtClean="0"/>
              <a:t>Lindemeier et al. 2015</a:t>
            </a:r>
            <a:endParaRPr lang="de-DE"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764" y="2422875"/>
            <a:ext cx="5866560" cy="2966238"/>
          </a:xfrm>
          <a:prstGeom prst="rect">
            <a:avLst/>
          </a:prstGeom>
          <a:ln>
            <a:solidFill>
              <a:schemeClr val="tx1"/>
            </a:solidFill>
          </a:ln>
        </p:spPr>
      </p:pic>
      <p:sp>
        <p:nvSpPr>
          <p:cNvPr id="9" name="TextBox 8"/>
          <p:cNvSpPr txBox="1"/>
          <p:nvPr/>
        </p:nvSpPr>
        <p:spPr>
          <a:xfrm>
            <a:off x="838200" y="5499492"/>
            <a:ext cx="3115734" cy="373239"/>
          </a:xfrm>
          <a:prstGeom prst="rect">
            <a:avLst/>
          </a:prstGeom>
          <a:noFill/>
        </p:spPr>
        <p:txBody>
          <a:bodyPr wrap="square" rtlCol="0">
            <a:spAutoFit/>
          </a:bodyPr>
          <a:lstStyle/>
          <a:p>
            <a:r>
              <a:rPr lang="de-DE" dirty="0" smtClean="0"/>
              <a:t>Lindemeier et al. 2013</a:t>
            </a:r>
            <a:endParaRPr lang="de-DE" dirty="0"/>
          </a:p>
        </p:txBody>
      </p:sp>
    </p:spTree>
    <p:extLst>
      <p:ext uri="{BB962C8B-B14F-4D97-AF65-F5344CB8AC3E}">
        <p14:creationId xmlns:p14="http://schemas.microsoft.com/office/powerpoint/2010/main" val="3755799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Division into Regions – Painting Order</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24</a:t>
            </a:fld>
            <a:endParaRPr lang="de-DE"/>
          </a:p>
        </p:txBody>
      </p:sp>
      <p:grpSp>
        <p:nvGrpSpPr>
          <p:cNvPr id="9" name="Group 8"/>
          <p:cNvGrpSpPr/>
          <p:nvPr/>
        </p:nvGrpSpPr>
        <p:grpSpPr>
          <a:xfrm>
            <a:off x="1548794" y="1743893"/>
            <a:ext cx="3903079" cy="3910012"/>
            <a:chOff x="7450721" y="1825625"/>
            <a:chExt cx="3903079" cy="3910012"/>
          </a:xfrm>
        </p:grpSpPr>
        <p:pic>
          <p:nvPicPr>
            <p:cNvPr id="6" name="Picture 5"/>
            <p:cNvPicPr>
              <a:picLocks noChangeAspect="1"/>
            </p:cNvPicPr>
            <p:nvPr/>
          </p:nvPicPr>
          <p:blipFill>
            <a:blip r:embed="rId2"/>
            <a:stretch>
              <a:fillRect/>
            </a:stretch>
          </p:blipFill>
          <p:spPr>
            <a:xfrm>
              <a:off x="7450721" y="1825625"/>
              <a:ext cx="3903079" cy="3910012"/>
            </a:xfrm>
            <a:prstGeom prst="rect">
              <a:avLst/>
            </a:prstGeom>
          </p:spPr>
        </p:pic>
        <p:sp>
          <p:nvSpPr>
            <p:cNvPr id="7" name="TextBox 6"/>
            <p:cNvSpPr txBox="1"/>
            <p:nvPr/>
          </p:nvSpPr>
          <p:spPr>
            <a:xfrm>
              <a:off x="7732889" y="2098322"/>
              <a:ext cx="349955" cy="369332"/>
            </a:xfrm>
            <a:prstGeom prst="rect">
              <a:avLst/>
            </a:prstGeom>
            <a:solidFill>
              <a:schemeClr val="bg1"/>
            </a:solidFill>
            <a:ln>
              <a:solidFill>
                <a:schemeClr val="tx1"/>
              </a:solidFill>
            </a:ln>
          </p:spPr>
          <p:txBody>
            <a:bodyPr wrap="square" rtlCol="0">
              <a:spAutoFit/>
            </a:bodyPr>
            <a:lstStyle/>
            <a:p>
              <a:pPr algn="ctr"/>
              <a:r>
                <a:rPr lang="de-DE" dirty="0" smtClean="0"/>
                <a:t>1</a:t>
              </a:r>
              <a:endParaRPr lang="de-DE" dirty="0"/>
            </a:p>
          </p:txBody>
        </p:sp>
        <p:sp>
          <p:nvSpPr>
            <p:cNvPr id="8" name="TextBox 7"/>
            <p:cNvSpPr txBox="1"/>
            <p:nvPr/>
          </p:nvSpPr>
          <p:spPr>
            <a:xfrm>
              <a:off x="8435622" y="3411299"/>
              <a:ext cx="349955" cy="369332"/>
            </a:xfrm>
            <a:prstGeom prst="rect">
              <a:avLst/>
            </a:prstGeom>
            <a:solidFill>
              <a:schemeClr val="bg1"/>
            </a:solidFill>
            <a:ln>
              <a:solidFill>
                <a:schemeClr val="tx1"/>
              </a:solidFill>
            </a:ln>
          </p:spPr>
          <p:txBody>
            <a:bodyPr wrap="square" rtlCol="0">
              <a:spAutoFit/>
            </a:bodyPr>
            <a:lstStyle/>
            <a:p>
              <a:pPr algn="ctr"/>
              <a:r>
                <a:rPr lang="de-DE" dirty="0"/>
                <a:t>2</a:t>
              </a:r>
            </a:p>
          </p:txBody>
        </p:sp>
      </p:grpSp>
      <p:grpSp>
        <p:nvGrpSpPr>
          <p:cNvPr id="11" name="Group 10"/>
          <p:cNvGrpSpPr/>
          <p:nvPr/>
        </p:nvGrpSpPr>
        <p:grpSpPr>
          <a:xfrm>
            <a:off x="7300007" y="1743893"/>
            <a:ext cx="3437728" cy="3910012"/>
            <a:chOff x="806083" y="1648520"/>
            <a:chExt cx="3157387" cy="3585045"/>
          </a:xfrm>
        </p:grpSpPr>
        <p:pic>
          <p:nvPicPr>
            <p:cNvPr id="12" name="Picture 11"/>
            <p:cNvPicPr>
              <a:picLocks noChangeAspect="1"/>
            </p:cNvPicPr>
            <p:nvPr/>
          </p:nvPicPr>
          <p:blipFill>
            <a:blip r:embed="rId3"/>
            <a:stretch>
              <a:fillRect/>
            </a:stretch>
          </p:blipFill>
          <p:spPr>
            <a:xfrm>
              <a:off x="806083" y="1648520"/>
              <a:ext cx="3157387" cy="3585045"/>
            </a:xfrm>
            <a:prstGeom prst="rect">
              <a:avLst/>
            </a:prstGeom>
          </p:spPr>
        </p:pic>
        <p:sp>
          <p:nvSpPr>
            <p:cNvPr id="13" name="TextBox 12"/>
            <p:cNvSpPr txBox="1"/>
            <p:nvPr/>
          </p:nvSpPr>
          <p:spPr>
            <a:xfrm>
              <a:off x="1027289" y="1806222"/>
              <a:ext cx="349955" cy="369332"/>
            </a:xfrm>
            <a:prstGeom prst="rect">
              <a:avLst/>
            </a:prstGeom>
            <a:solidFill>
              <a:schemeClr val="bg1"/>
            </a:solidFill>
            <a:ln>
              <a:solidFill>
                <a:schemeClr val="tx1"/>
              </a:solidFill>
            </a:ln>
          </p:spPr>
          <p:txBody>
            <a:bodyPr wrap="square" rtlCol="0">
              <a:spAutoFit/>
            </a:bodyPr>
            <a:lstStyle/>
            <a:p>
              <a:pPr algn="ctr"/>
              <a:r>
                <a:rPr lang="de-DE" dirty="0" smtClean="0"/>
                <a:t>1</a:t>
              </a:r>
              <a:endParaRPr lang="de-DE" dirty="0"/>
            </a:p>
          </p:txBody>
        </p:sp>
        <p:sp>
          <p:nvSpPr>
            <p:cNvPr id="14" name="TextBox 13"/>
            <p:cNvSpPr txBox="1"/>
            <p:nvPr/>
          </p:nvSpPr>
          <p:spPr>
            <a:xfrm>
              <a:off x="1027287" y="3071711"/>
              <a:ext cx="349955" cy="369332"/>
            </a:xfrm>
            <a:prstGeom prst="rect">
              <a:avLst/>
            </a:prstGeom>
            <a:solidFill>
              <a:schemeClr val="bg1"/>
            </a:solidFill>
            <a:ln>
              <a:solidFill>
                <a:schemeClr val="tx1"/>
              </a:solidFill>
            </a:ln>
          </p:spPr>
          <p:txBody>
            <a:bodyPr wrap="square" rtlCol="0">
              <a:spAutoFit/>
            </a:bodyPr>
            <a:lstStyle/>
            <a:p>
              <a:pPr algn="ctr"/>
              <a:r>
                <a:rPr lang="de-DE" dirty="0" smtClean="0"/>
                <a:t>2</a:t>
              </a:r>
              <a:endParaRPr lang="de-DE" dirty="0"/>
            </a:p>
          </p:txBody>
        </p:sp>
        <p:sp>
          <p:nvSpPr>
            <p:cNvPr id="15" name="TextBox 14"/>
            <p:cNvSpPr txBox="1"/>
            <p:nvPr/>
          </p:nvSpPr>
          <p:spPr>
            <a:xfrm>
              <a:off x="2034822" y="3605201"/>
              <a:ext cx="349955" cy="369332"/>
            </a:xfrm>
            <a:prstGeom prst="rect">
              <a:avLst/>
            </a:prstGeom>
            <a:solidFill>
              <a:schemeClr val="bg1"/>
            </a:solidFill>
            <a:ln>
              <a:solidFill>
                <a:schemeClr val="tx1"/>
              </a:solidFill>
            </a:ln>
          </p:spPr>
          <p:txBody>
            <a:bodyPr wrap="square" rtlCol="0">
              <a:spAutoFit/>
            </a:bodyPr>
            <a:lstStyle/>
            <a:p>
              <a:pPr algn="ctr"/>
              <a:r>
                <a:rPr lang="de-DE" dirty="0" smtClean="0"/>
                <a:t>3</a:t>
              </a:r>
              <a:endParaRPr lang="de-DE" dirty="0"/>
            </a:p>
          </p:txBody>
        </p:sp>
        <p:sp>
          <p:nvSpPr>
            <p:cNvPr id="16" name="TextBox 15"/>
            <p:cNvSpPr txBox="1"/>
            <p:nvPr/>
          </p:nvSpPr>
          <p:spPr>
            <a:xfrm>
              <a:off x="1027287" y="4337200"/>
              <a:ext cx="349955" cy="369332"/>
            </a:xfrm>
            <a:prstGeom prst="rect">
              <a:avLst/>
            </a:prstGeom>
            <a:solidFill>
              <a:schemeClr val="bg1"/>
            </a:solidFill>
            <a:ln>
              <a:solidFill>
                <a:schemeClr val="tx1"/>
              </a:solidFill>
            </a:ln>
          </p:spPr>
          <p:txBody>
            <a:bodyPr wrap="square" rtlCol="0">
              <a:spAutoFit/>
            </a:bodyPr>
            <a:lstStyle/>
            <a:p>
              <a:pPr algn="ctr"/>
              <a:r>
                <a:rPr lang="de-DE" dirty="0"/>
                <a:t>4</a:t>
              </a:r>
            </a:p>
          </p:txBody>
        </p:sp>
      </p:grpSp>
      <p:sp>
        <p:nvSpPr>
          <p:cNvPr id="17" name="TextBox 16"/>
          <p:cNvSpPr txBox="1"/>
          <p:nvPr/>
        </p:nvSpPr>
        <p:spPr>
          <a:xfrm>
            <a:off x="1548794" y="5681962"/>
            <a:ext cx="3507959" cy="646331"/>
          </a:xfrm>
          <a:prstGeom prst="rect">
            <a:avLst/>
          </a:prstGeom>
          <a:noFill/>
        </p:spPr>
        <p:txBody>
          <a:bodyPr wrap="square" rtlCol="0">
            <a:spAutoFit/>
          </a:bodyPr>
          <a:lstStyle/>
          <a:p>
            <a:r>
              <a:rPr lang="de-DE" dirty="0" smtClean="0"/>
              <a:t>Ordering:</a:t>
            </a:r>
          </a:p>
          <a:p>
            <a:r>
              <a:rPr lang="de-DE" dirty="0"/>
              <a:t>o</a:t>
            </a:r>
            <a:r>
              <a:rPr lang="de-DE" dirty="0" smtClean="0"/>
              <a:t>utside-in</a:t>
            </a:r>
            <a:endParaRPr lang="de-DE" dirty="0"/>
          </a:p>
        </p:txBody>
      </p:sp>
      <p:sp>
        <p:nvSpPr>
          <p:cNvPr id="18" name="TextBox 17"/>
          <p:cNvSpPr txBox="1"/>
          <p:nvPr/>
        </p:nvSpPr>
        <p:spPr>
          <a:xfrm>
            <a:off x="7300007" y="5679989"/>
            <a:ext cx="3507959" cy="646331"/>
          </a:xfrm>
          <a:prstGeom prst="rect">
            <a:avLst/>
          </a:prstGeom>
          <a:noFill/>
        </p:spPr>
        <p:txBody>
          <a:bodyPr wrap="square" rtlCol="0">
            <a:spAutoFit/>
          </a:bodyPr>
          <a:lstStyle/>
          <a:p>
            <a:r>
              <a:rPr lang="de-DE" dirty="0" smtClean="0"/>
              <a:t>Ordering:</a:t>
            </a:r>
          </a:p>
          <a:p>
            <a:r>
              <a:rPr lang="de-DE" dirty="0"/>
              <a:t>t</a:t>
            </a:r>
            <a:r>
              <a:rPr lang="de-DE" dirty="0" smtClean="0"/>
              <a:t>op-bottom</a:t>
            </a:r>
            <a:endParaRPr lang="de-DE" dirty="0"/>
          </a:p>
        </p:txBody>
      </p:sp>
    </p:spTree>
    <p:extLst>
      <p:ext uri="{BB962C8B-B14F-4D97-AF65-F5344CB8AC3E}">
        <p14:creationId xmlns:p14="http://schemas.microsoft.com/office/powerpoint/2010/main" val="1152855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Overview</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25</a:t>
            </a:fld>
            <a:endParaRPr lang="de-DE"/>
          </a:p>
        </p:txBody>
      </p:sp>
      <p:pic>
        <p:nvPicPr>
          <p:cNvPr id="9" name="Picture 8"/>
          <p:cNvPicPr>
            <a:picLocks noChangeAspect="1"/>
          </p:cNvPicPr>
          <p:nvPr/>
        </p:nvPicPr>
        <p:blipFill>
          <a:blip r:embed="rId2"/>
          <a:stretch>
            <a:fillRect/>
          </a:stretch>
        </p:blipFill>
        <p:spPr>
          <a:xfrm>
            <a:off x="838200" y="2194747"/>
            <a:ext cx="10653531" cy="2510342"/>
          </a:xfrm>
          <a:prstGeom prst="rect">
            <a:avLst/>
          </a:prstGeom>
        </p:spPr>
      </p:pic>
      <p:pic>
        <p:nvPicPr>
          <p:cNvPr id="10" name="Picture 9"/>
          <p:cNvPicPr>
            <a:picLocks noChangeAspect="1"/>
          </p:cNvPicPr>
          <p:nvPr/>
        </p:nvPicPr>
        <p:blipFill>
          <a:blip r:embed="rId3"/>
          <a:stretch>
            <a:fillRect/>
          </a:stretch>
        </p:blipFill>
        <p:spPr>
          <a:xfrm>
            <a:off x="7134457" y="4101414"/>
            <a:ext cx="2068418" cy="687869"/>
          </a:xfrm>
          <a:prstGeom prst="rect">
            <a:avLst/>
          </a:prstGeom>
        </p:spPr>
      </p:pic>
    </p:spTree>
    <p:extLst>
      <p:ext uri="{BB962C8B-B14F-4D97-AF65-F5344CB8AC3E}">
        <p14:creationId xmlns:p14="http://schemas.microsoft.com/office/powerpoint/2010/main" val="277826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dirty="0" smtClean="0"/>
              <a:t>Division into Layers</a:t>
            </a:r>
            <a:endParaRPr lang="de-DE" dirty="0"/>
          </a:p>
        </p:txBody>
      </p:sp>
      <p:sp>
        <p:nvSpPr>
          <p:cNvPr id="7" name="Content Placeholder 6"/>
          <p:cNvSpPr>
            <a:spLocks noGrp="1"/>
          </p:cNvSpPr>
          <p:nvPr>
            <p:ph idx="1"/>
          </p:nvPr>
        </p:nvSpPr>
        <p:spPr>
          <a:xfrm>
            <a:off x="838200" y="1825625"/>
            <a:ext cx="4572000" cy="4117975"/>
          </a:xfrm>
        </p:spPr>
        <p:txBody>
          <a:bodyPr>
            <a:normAutofit/>
          </a:bodyPr>
          <a:lstStyle/>
          <a:p>
            <a:r>
              <a:rPr lang="de-DE" sz="3200" dirty="0" smtClean="0"/>
              <a:t>Inspired by Lu et al. 2010</a:t>
            </a:r>
          </a:p>
          <a:p>
            <a:pPr lvl="1"/>
            <a:r>
              <a:rPr lang="de-DE" sz="2800" dirty="0" smtClean="0"/>
              <a:t>Feature detection</a:t>
            </a:r>
          </a:p>
          <a:p>
            <a:pPr lvl="1"/>
            <a:r>
              <a:rPr lang="de-DE" sz="2800" dirty="0" smtClean="0"/>
              <a:t>Thresholding the response</a:t>
            </a:r>
          </a:p>
          <a:p>
            <a:pPr lvl="1"/>
            <a:r>
              <a:rPr lang="de-DE" sz="2800" dirty="0" smtClean="0"/>
              <a:t>Masks for each detail layer</a:t>
            </a:r>
          </a:p>
          <a:p>
            <a:pPr marL="457200" lvl="1" indent="0">
              <a:buNone/>
            </a:pPr>
            <a:endParaRPr lang="de-DE" sz="2800" dirty="0" smtClean="0"/>
          </a:p>
          <a:p>
            <a:pPr marL="457200" lvl="1" indent="0">
              <a:buNone/>
            </a:pPr>
            <a:endParaRPr lang="de-DE" sz="2800" dirty="0" smtClean="0"/>
          </a:p>
        </p:txBody>
      </p:sp>
      <p:sp>
        <p:nvSpPr>
          <p:cNvPr id="4" name="Date Placeholder 3"/>
          <p:cNvSpPr>
            <a:spLocks noGrp="1"/>
          </p:cNvSpPr>
          <p:nvPr>
            <p:ph type="dt" sz="half" idx="10"/>
          </p:nvPr>
        </p:nvSpPr>
        <p:spPr/>
        <p:txBody>
          <a:bodyPr/>
          <a:lstStyle/>
          <a:p>
            <a:fld id="{45B7C4FC-B453-4960-8D96-40188F40599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26</a:t>
            </a:fld>
            <a:endParaRPr lang="de-DE"/>
          </a:p>
        </p:txBody>
      </p:sp>
      <mc:AlternateContent xmlns:mc="http://schemas.openxmlformats.org/markup-compatibility/2006" xmlns:a14="http://schemas.microsoft.com/office/drawing/2010/main">
        <mc:Choice Requires="a14">
          <p:sp>
            <p:nvSpPr>
              <p:cNvPr id="12" name="Content Placeholder 2"/>
              <p:cNvSpPr txBox="1">
                <a:spLocks/>
              </p:cNvSpPr>
              <p:nvPr/>
            </p:nvSpPr>
            <p:spPr>
              <a:xfrm>
                <a:off x="5778500" y="1825625"/>
                <a:ext cx="6083300" cy="4351338"/>
              </a:xfrm>
              <a:prstGeom prst="rect">
                <a:avLst/>
              </a:prstGeom>
            </p:spPr>
            <p:txBody>
              <a:bodyPr vert="horz" lIns="91440" tIns="45720" rIns="91440" bIns="45720" rtlCol="0">
                <a:normAutofit/>
              </a:bodyPr>
              <a:lstStyle>
                <a:lvl1pPr marL="269875" indent="-269875" algn="l" defTabSz="914400" rtl="0" eaLnBrk="1" latinLnBrk="0" hangingPunct="1">
                  <a:lnSpc>
                    <a:spcPct val="90000"/>
                  </a:lnSpc>
                  <a:spcBef>
                    <a:spcPts val="1000"/>
                  </a:spcBef>
                  <a:buClr>
                    <a:srgbClr val="0098D5"/>
                  </a:buClr>
                  <a:buSzPct val="100000"/>
                  <a:buFont typeface="Arial" panose="020B0604020202020204" pitchFamily="34" charset="0"/>
                  <a:buChar char="•"/>
                  <a:defRPr sz="2800" kern="1200">
                    <a:solidFill>
                      <a:schemeClr val="tx1"/>
                    </a:solidFill>
                    <a:latin typeface="+mn-lt"/>
                    <a:ea typeface="+mn-ea"/>
                    <a:cs typeface="+mn-cs"/>
                  </a:defRPr>
                </a:lvl1pPr>
                <a:lvl2pPr marL="722313" indent="-265113" algn="l" defTabSz="914400" rtl="0" eaLnBrk="1" latinLnBrk="0" hangingPunct="1">
                  <a:lnSpc>
                    <a:spcPct val="90000"/>
                  </a:lnSpc>
                  <a:spcBef>
                    <a:spcPts val="500"/>
                  </a:spcBef>
                  <a:buClr>
                    <a:srgbClr val="0098D5"/>
                  </a:buClr>
                  <a:buSzPct val="100000"/>
                  <a:buFont typeface="Arial" panose="020B0604020202020204" pitchFamily="34" charset="0"/>
                  <a:buChar char="•"/>
                  <a:defRPr sz="2400" kern="1200">
                    <a:solidFill>
                      <a:schemeClr val="tx1"/>
                    </a:solidFill>
                    <a:latin typeface="+mn-lt"/>
                    <a:ea typeface="+mn-ea"/>
                    <a:cs typeface="+mn-cs"/>
                  </a:defRPr>
                </a:lvl2pPr>
                <a:lvl3pPr marL="1165225" indent="-250825" algn="l" defTabSz="914400" rtl="0" eaLnBrk="1" latinLnBrk="0" hangingPunct="1">
                  <a:lnSpc>
                    <a:spcPct val="90000"/>
                  </a:lnSpc>
                  <a:spcBef>
                    <a:spcPts val="500"/>
                  </a:spcBef>
                  <a:buClr>
                    <a:srgbClr val="0098D5"/>
                  </a:buClr>
                  <a:buSzPct val="100000"/>
                  <a:buFont typeface="Arial" panose="020B0604020202020204" pitchFamily="34" charset="0"/>
                  <a:buChar char="•"/>
                  <a:defRPr sz="2000" kern="1200">
                    <a:solidFill>
                      <a:schemeClr val="tx1"/>
                    </a:solidFill>
                    <a:latin typeface="+mn-lt"/>
                    <a:ea typeface="+mn-ea"/>
                    <a:cs typeface="+mn-cs"/>
                  </a:defRPr>
                </a:lvl3pPr>
                <a:lvl4pPr marL="1617663" indent="-246063" algn="l" defTabSz="914400" rtl="0" eaLnBrk="1" latinLnBrk="0" hangingPunct="1">
                  <a:lnSpc>
                    <a:spcPct val="90000"/>
                  </a:lnSpc>
                  <a:spcBef>
                    <a:spcPts val="500"/>
                  </a:spcBef>
                  <a:buClr>
                    <a:srgbClr val="0098D5"/>
                  </a:buClr>
                  <a:buSzPct val="100000"/>
                  <a:buFont typeface="Arial" panose="020B0604020202020204" pitchFamily="34" charset="0"/>
                  <a:buChar char="•"/>
                  <a:defRPr sz="1800" kern="1200">
                    <a:solidFill>
                      <a:schemeClr val="tx1"/>
                    </a:solidFill>
                    <a:latin typeface="+mn-lt"/>
                    <a:ea typeface="+mn-ea"/>
                    <a:cs typeface="+mn-cs"/>
                  </a:defRPr>
                </a:lvl4pPr>
                <a:lvl5pPr marL="2060575" indent="-231775" algn="l" defTabSz="914400" rtl="0" eaLnBrk="1" latinLnBrk="0" hangingPunct="1">
                  <a:lnSpc>
                    <a:spcPct val="90000"/>
                  </a:lnSpc>
                  <a:spcBef>
                    <a:spcPts val="500"/>
                  </a:spcBef>
                  <a:buClr>
                    <a:srgbClr val="0098D5"/>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smtClean="0"/>
                  <a:t>In contrast to Lu et al. 2010</a:t>
                </a:r>
                <a:br>
                  <a:rPr lang="de-DE" dirty="0" smtClean="0"/>
                </a:br>
                <a:r>
                  <a:rPr lang="de-DE" dirty="0" smtClean="0"/>
                  <a:t>We use </a:t>
                </a:r>
                <a:r>
                  <a:rPr lang="de-DE" dirty="0"/>
                  <a:t>first and second Gaussian derivatives at six orientations: </a:t>
                </a:r>
                <a:br>
                  <a:rPr lang="de-DE" dirty="0"/>
                </a:br>
                <a:r>
                  <a:rPr lang="de-DE" dirty="0"/>
                  <a:t/>
                </a:r>
                <a:br>
                  <a:rPr lang="de-DE" dirty="0"/>
                </a:br>
                <a14:m>
                  <m:oMath xmlns:m="http://schemas.openxmlformats.org/officeDocument/2006/math">
                    <m:r>
                      <m:rPr>
                        <m:sty m:val="p"/>
                      </m:rPr>
                      <a:rPr lang="de-DE">
                        <a:latin typeface="Cambria Math" panose="02040503050406030204" pitchFamily="18" charset="0"/>
                      </a:rPr>
                      <m:t>M</m:t>
                    </m:r>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6</m:t>
                        </m:r>
                      </m:den>
                    </m:f>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=0</m:t>
                        </m:r>
                      </m:sub>
                      <m:sup>
                        <m:r>
                          <a:rPr lang="de-DE" i="1">
                            <a:latin typeface="Cambria Math" panose="02040503050406030204" pitchFamily="18" charset="0"/>
                          </a:rPr>
                          <m:t>5</m:t>
                        </m:r>
                      </m:sup>
                      <m:e>
                        <m:rad>
                          <m:radPr>
                            <m:degHide m:val="on"/>
                            <m:ctrlPr>
                              <a:rPr lang="de-DE" i="1">
                                <a:latin typeface="Cambria Math" panose="02040503050406030204" pitchFamily="18" charset="0"/>
                              </a:rPr>
                            </m:ctrlPr>
                          </m:radPr>
                          <m:deg/>
                          <m:e>
                            <m:sSup>
                              <m:sSupPr>
                                <m:ctrlPr>
                                  <a:rPr lang="de-DE" i="1">
                                    <a:latin typeface="Cambria Math" panose="02040503050406030204" pitchFamily="18" charset="0"/>
                                  </a:rPr>
                                </m:ctrlPr>
                              </m:sSupPr>
                              <m:e>
                                <m:d>
                                  <m:dPr>
                                    <m:ctrlPr>
                                      <a:rPr lang="de-DE" i="1">
                                        <a:latin typeface="Cambria Math" panose="02040503050406030204" pitchFamily="18" charset="0"/>
                                      </a:rPr>
                                    </m:ctrlPr>
                                  </m:dPr>
                                  <m:e>
                                    <m:r>
                                      <a:rPr lang="de-DE" i="1">
                                        <a:latin typeface="Cambria Math" panose="02040503050406030204" pitchFamily="18" charset="0"/>
                                      </a:rPr>
                                      <m:t>𝜕</m:t>
                                    </m:r>
                                    <m:r>
                                      <a:rPr lang="de-DE" i="1">
                                        <a:latin typeface="Cambria Math" panose="02040503050406030204" pitchFamily="18" charset="0"/>
                                      </a:rPr>
                                      <m:t>𝐺</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𝜃</m:t>
                                            </m:r>
                                          </m:e>
                                          <m:sub>
                                            <m:r>
                                              <a:rPr lang="de-DE" i="1">
                                                <a:latin typeface="Cambria Math" panose="02040503050406030204" pitchFamily="18" charset="0"/>
                                                <a:ea typeface="Cambria Math" panose="02040503050406030204" pitchFamily="18" charset="0"/>
                                              </a:rPr>
                                              <m:t>𝑖</m:t>
                                            </m:r>
                                          </m:sub>
                                        </m:sSub>
                                      </m:e>
                                    </m:d>
                                  </m:e>
                                </m:d>
                              </m:e>
                              <m:sup>
                                <m:r>
                                  <a:rPr lang="de-DE" i="1">
                                    <a:latin typeface="Cambria Math" panose="02040503050406030204" pitchFamily="18" charset="0"/>
                                  </a:rPr>
                                  <m:t>2</m:t>
                                </m:r>
                              </m:sup>
                            </m:sSup>
                            <m:r>
                              <a:rPr lang="de-DE" i="1">
                                <a:latin typeface="Cambria Math" panose="02040503050406030204" pitchFamily="18" charset="0"/>
                              </a:rPr>
                              <m:t>+</m:t>
                            </m:r>
                            <m:sSup>
                              <m:sSupPr>
                                <m:ctrlPr>
                                  <a:rPr lang="de-DE" i="1">
                                    <a:latin typeface="Cambria Math" panose="02040503050406030204" pitchFamily="18" charset="0"/>
                                  </a:rPr>
                                </m:ctrlPr>
                              </m:sSupPr>
                              <m:e>
                                <m:d>
                                  <m:dPr>
                                    <m:ctrlPr>
                                      <a:rPr lang="de-DE" i="1">
                                        <a:latin typeface="Cambria Math" panose="02040503050406030204" pitchFamily="18" charset="0"/>
                                      </a:rPr>
                                    </m:ctrlPr>
                                  </m:dPr>
                                  <m:e>
                                    <m:sSup>
                                      <m:sSupPr>
                                        <m:ctrlPr>
                                          <a:rPr lang="de-DE" i="1">
                                            <a:latin typeface="Cambria Math" panose="02040503050406030204" pitchFamily="18" charset="0"/>
                                          </a:rPr>
                                        </m:ctrlPr>
                                      </m:sSupPr>
                                      <m:e>
                                        <m:r>
                                          <a:rPr lang="de-DE" i="1">
                                            <a:latin typeface="Cambria Math" panose="02040503050406030204" pitchFamily="18" charset="0"/>
                                          </a:rPr>
                                          <m:t>𝜕</m:t>
                                        </m:r>
                                      </m:e>
                                      <m:sup>
                                        <m:r>
                                          <a:rPr lang="de-DE" i="1">
                                            <a:latin typeface="Cambria Math" panose="02040503050406030204" pitchFamily="18" charset="0"/>
                                          </a:rPr>
                                          <m:t>2</m:t>
                                        </m:r>
                                      </m:sup>
                                    </m:sSup>
                                    <m:r>
                                      <a:rPr lang="de-DE" i="1">
                                        <a:latin typeface="Cambria Math" panose="02040503050406030204" pitchFamily="18" charset="0"/>
                                      </a:rPr>
                                      <m:t>𝐺</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𝜃</m:t>
                                            </m:r>
                                          </m:e>
                                          <m:sub>
                                            <m:r>
                                              <a:rPr lang="de-DE" i="1">
                                                <a:latin typeface="Cambria Math" panose="02040503050406030204" pitchFamily="18" charset="0"/>
                                                <a:ea typeface="Cambria Math" panose="02040503050406030204" pitchFamily="18" charset="0"/>
                                              </a:rPr>
                                              <m:t>𝑖</m:t>
                                            </m:r>
                                          </m:sub>
                                        </m:sSub>
                                      </m:e>
                                    </m:d>
                                  </m:e>
                                </m:d>
                              </m:e>
                              <m:sup>
                                <m:r>
                                  <a:rPr lang="de-DE" i="1">
                                    <a:latin typeface="Cambria Math" panose="02040503050406030204" pitchFamily="18" charset="0"/>
                                  </a:rPr>
                                  <m:t>2</m:t>
                                </m:r>
                              </m:sup>
                            </m:sSup>
                          </m:e>
                        </m:rad>
                      </m:e>
                    </m:nary>
                  </m:oMath>
                </a14:m>
                <a:r>
                  <a:rPr lang="de-DE" i="1" dirty="0">
                    <a:latin typeface="Cambria Math" panose="02040503050406030204" pitchFamily="18" charset="0"/>
                  </a:rPr>
                  <a:t/>
                </a:r>
                <a:br>
                  <a:rPr lang="de-DE" i="1" dirty="0">
                    <a:latin typeface="Cambria Math" panose="02040503050406030204" pitchFamily="18" charset="0"/>
                  </a:rPr>
                </a:br>
                <a14:m>
                  <m:oMath xmlns:m="http://schemas.openxmlformats.org/officeDocument/2006/math">
                    <m:r>
                      <a:rPr lang="de-DE" i="1">
                        <a:latin typeface="Cambria Math" panose="02040503050406030204" pitchFamily="18" charset="0"/>
                      </a:rPr>
                      <m:t> </m:t>
                    </m:r>
                  </m:oMath>
                </a14:m>
                <a:r>
                  <a:rPr lang="de-DE" i="1" dirty="0">
                    <a:latin typeface="Cambria Math" panose="02040503050406030204" pitchFamily="18" charset="0"/>
                  </a:rPr>
                  <a:t/>
                </a:r>
                <a:br>
                  <a:rPr lang="de-DE" i="1" dirty="0">
                    <a:latin typeface="Cambria Math" panose="02040503050406030204" pitchFamily="18" charset="0"/>
                  </a:rPr>
                </a:b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𝜃</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f>
                      <m:fPr>
                        <m:ctrlPr>
                          <a:rPr lang="de-DE" i="1">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𝑖</m:t>
                        </m:r>
                        <m:r>
                          <a:rPr lang="de-DE" i="1">
                            <a:latin typeface="Cambria Math" panose="02040503050406030204" pitchFamily="18" charset="0"/>
                            <a:ea typeface="Cambria Math" panose="02040503050406030204" pitchFamily="18" charset="0"/>
                          </a:rPr>
                          <m:t>𝜋</m:t>
                        </m:r>
                      </m:num>
                      <m:den>
                        <m:r>
                          <a:rPr lang="de-DE" i="1">
                            <a:latin typeface="Cambria Math" panose="02040503050406030204" pitchFamily="18" charset="0"/>
                            <a:ea typeface="Cambria Math" panose="02040503050406030204" pitchFamily="18" charset="0"/>
                          </a:rPr>
                          <m:t>6</m:t>
                        </m:r>
                      </m:den>
                    </m:f>
                  </m:oMath>
                </a14:m>
                <a:endParaRPr lang="de-DE" dirty="0"/>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5778500" y="1825625"/>
                <a:ext cx="6083300" cy="4351338"/>
              </a:xfrm>
              <a:prstGeom prst="rect">
                <a:avLst/>
              </a:prstGeom>
              <a:blipFill>
                <a:blip r:embed="rId3"/>
                <a:stretch>
                  <a:fillRect l="-1804" t="-2241"/>
                </a:stretch>
              </a:blipFill>
            </p:spPr>
            <p:txBody>
              <a:bodyPr/>
              <a:lstStyle/>
              <a:p>
                <a:r>
                  <a:rPr lang="de-DE">
                    <a:noFill/>
                  </a:rPr>
                  <a:t> </a:t>
                </a:r>
              </a:p>
            </p:txBody>
          </p:sp>
        </mc:Fallback>
      </mc:AlternateContent>
    </p:spTree>
    <p:extLst>
      <p:ext uri="{BB962C8B-B14F-4D97-AF65-F5344CB8AC3E}">
        <p14:creationId xmlns:p14="http://schemas.microsoft.com/office/powerpoint/2010/main" val="15913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Division into Layers</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27</a:t>
            </a:fld>
            <a:endParaRPr lang="de-DE"/>
          </a:p>
        </p:txBody>
      </p:sp>
      <p:grpSp>
        <p:nvGrpSpPr>
          <p:cNvPr id="11" name="Group 10"/>
          <p:cNvGrpSpPr/>
          <p:nvPr/>
        </p:nvGrpSpPr>
        <p:grpSpPr>
          <a:xfrm>
            <a:off x="609600" y="2707481"/>
            <a:ext cx="2627408" cy="3212027"/>
            <a:chOff x="838200" y="2707481"/>
            <a:chExt cx="2627408" cy="3212027"/>
          </a:xfrm>
        </p:grpSpPr>
        <p:pic>
          <p:nvPicPr>
            <p:cNvPr id="6" name="Picture 5"/>
            <p:cNvPicPr>
              <a:picLocks noChangeAspect="1"/>
            </p:cNvPicPr>
            <p:nvPr/>
          </p:nvPicPr>
          <p:blipFill>
            <a:blip r:embed="rId2"/>
            <a:stretch>
              <a:fillRect/>
            </a:stretch>
          </p:blipFill>
          <p:spPr>
            <a:xfrm>
              <a:off x="838200" y="2707481"/>
              <a:ext cx="2627408" cy="2632075"/>
            </a:xfrm>
            <a:prstGeom prst="rect">
              <a:avLst/>
            </a:prstGeom>
          </p:spPr>
        </p:pic>
        <p:sp>
          <p:nvSpPr>
            <p:cNvPr id="10" name="TextBox 9"/>
            <p:cNvSpPr txBox="1"/>
            <p:nvPr/>
          </p:nvSpPr>
          <p:spPr>
            <a:xfrm>
              <a:off x="838200" y="5550176"/>
              <a:ext cx="2527299" cy="369332"/>
            </a:xfrm>
            <a:prstGeom prst="rect">
              <a:avLst/>
            </a:prstGeom>
            <a:noFill/>
          </p:spPr>
          <p:txBody>
            <a:bodyPr wrap="square" rtlCol="0">
              <a:spAutoFit/>
            </a:bodyPr>
            <a:lstStyle/>
            <a:p>
              <a:r>
                <a:rPr lang="de-DE" dirty="0" smtClean="0"/>
                <a:t>Input region flower</a:t>
              </a:r>
              <a:endParaRPr lang="de-DE" dirty="0"/>
            </a:p>
          </p:txBody>
        </p:sp>
      </p:grpSp>
      <p:grpSp>
        <p:nvGrpSpPr>
          <p:cNvPr id="18" name="Group 17"/>
          <p:cNvGrpSpPr/>
          <p:nvPr/>
        </p:nvGrpSpPr>
        <p:grpSpPr>
          <a:xfrm>
            <a:off x="3429000" y="1729085"/>
            <a:ext cx="8445500" cy="4506615"/>
            <a:chOff x="3429000" y="1729085"/>
            <a:chExt cx="8445500" cy="4506615"/>
          </a:xfrm>
        </p:grpSpPr>
        <p:grpSp>
          <p:nvGrpSpPr>
            <p:cNvPr id="13" name="Group 12"/>
            <p:cNvGrpSpPr/>
            <p:nvPr/>
          </p:nvGrpSpPr>
          <p:grpSpPr>
            <a:xfrm>
              <a:off x="3710638" y="2707480"/>
              <a:ext cx="7882223" cy="2632076"/>
              <a:chOff x="3648262" y="2707480"/>
              <a:chExt cx="7882223" cy="263207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262" y="2707480"/>
                <a:ext cx="2627408" cy="2632076"/>
              </a:xfrm>
              <a:prstGeom prst="rect">
                <a:avLst/>
              </a:prstGeom>
              <a:ln>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669" y="2707480"/>
                <a:ext cx="2627409" cy="2632076"/>
              </a:xfrm>
              <a:prstGeom prst="rect">
                <a:avLst/>
              </a:prstGeom>
              <a:ln>
                <a:solidFill>
                  <a:schemeClr val="tx1"/>
                </a:solidFill>
              </a:ln>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3077" y="2707480"/>
                <a:ext cx="2627408" cy="2632076"/>
              </a:xfrm>
              <a:prstGeom prst="rect">
                <a:avLst/>
              </a:prstGeom>
              <a:ln>
                <a:solidFill>
                  <a:schemeClr val="tx1"/>
                </a:solidFill>
              </a:ln>
            </p:spPr>
          </p:pic>
        </p:grpSp>
        <p:sp>
          <p:nvSpPr>
            <p:cNvPr id="12" name="Rectangle 11"/>
            <p:cNvSpPr/>
            <p:nvPr/>
          </p:nvSpPr>
          <p:spPr>
            <a:xfrm>
              <a:off x="3429000" y="2311400"/>
              <a:ext cx="8445500" cy="39243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chemeClr val="tx1"/>
                  </a:solidFill>
                </a:ln>
              </a:endParaRPr>
            </a:p>
          </p:txBody>
        </p:sp>
        <p:sp>
          <p:nvSpPr>
            <p:cNvPr id="14" name="TextBox 13"/>
            <p:cNvSpPr txBox="1"/>
            <p:nvPr/>
          </p:nvSpPr>
          <p:spPr>
            <a:xfrm>
              <a:off x="3710638" y="5550970"/>
              <a:ext cx="2527299" cy="369332"/>
            </a:xfrm>
            <a:prstGeom prst="rect">
              <a:avLst/>
            </a:prstGeom>
            <a:noFill/>
          </p:spPr>
          <p:txBody>
            <a:bodyPr wrap="square" rtlCol="0">
              <a:spAutoFit/>
            </a:bodyPr>
            <a:lstStyle/>
            <a:p>
              <a:pPr algn="ctr"/>
              <a:r>
                <a:rPr lang="de-DE" dirty="0" smtClean="0"/>
                <a:t>Coarse</a:t>
              </a:r>
              <a:endParaRPr lang="de-DE" dirty="0"/>
            </a:p>
          </p:txBody>
        </p:sp>
        <p:sp>
          <p:nvSpPr>
            <p:cNvPr id="15" name="TextBox 14"/>
            <p:cNvSpPr txBox="1"/>
            <p:nvPr/>
          </p:nvSpPr>
          <p:spPr>
            <a:xfrm>
              <a:off x="6338045" y="5550970"/>
              <a:ext cx="2527299" cy="369332"/>
            </a:xfrm>
            <a:prstGeom prst="rect">
              <a:avLst/>
            </a:prstGeom>
            <a:noFill/>
          </p:spPr>
          <p:txBody>
            <a:bodyPr wrap="square" rtlCol="0">
              <a:spAutoFit/>
            </a:bodyPr>
            <a:lstStyle/>
            <a:p>
              <a:pPr algn="ctr"/>
              <a:r>
                <a:rPr lang="de-DE" dirty="0" smtClean="0"/>
                <a:t>Medium</a:t>
              </a:r>
              <a:endParaRPr lang="de-DE" dirty="0"/>
            </a:p>
          </p:txBody>
        </p:sp>
        <p:sp>
          <p:nvSpPr>
            <p:cNvPr id="16" name="TextBox 15"/>
            <p:cNvSpPr txBox="1"/>
            <p:nvPr/>
          </p:nvSpPr>
          <p:spPr>
            <a:xfrm>
              <a:off x="8965452" y="5550176"/>
              <a:ext cx="2527299" cy="369332"/>
            </a:xfrm>
            <a:prstGeom prst="rect">
              <a:avLst/>
            </a:prstGeom>
            <a:noFill/>
          </p:spPr>
          <p:txBody>
            <a:bodyPr wrap="square" rtlCol="0">
              <a:spAutoFit/>
            </a:bodyPr>
            <a:lstStyle/>
            <a:p>
              <a:pPr algn="ctr"/>
              <a:r>
                <a:rPr lang="de-DE" dirty="0" smtClean="0"/>
                <a:t>Fine</a:t>
              </a:r>
              <a:endParaRPr lang="de-DE" dirty="0"/>
            </a:p>
          </p:txBody>
        </p:sp>
        <p:sp>
          <p:nvSpPr>
            <p:cNvPr id="17" name="TextBox 16"/>
            <p:cNvSpPr txBox="1"/>
            <p:nvPr/>
          </p:nvSpPr>
          <p:spPr>
            <a:xfrm>
              <a:off x="6788521" y="1729085"/>
              <a:ext cx="1726456" cy="461665"/>
            </a:xfrm>
            <a:prstGeom prst="rect">
              <a:avLst/>
            </a:prstGeom>
            <a:noFill/>
          </p:spPr>
          <p:txBody>
            <a:bodyPr wrap="square" rtlCol="0">
              <a:spAutoFit/>
            </a:bodyPr>
            <a:lstStyle/>
            <a:p>
              <a:r>
                <a:rPr lang="de-DE" sz="2400" dirty="0" smtClean="0"/>
                <a:t>Extraction</a:t>
              </a:r>
              <a:endParaRPr lang="de-DE" dirty="0"/>
            </a:p>
          </p:txBody>
        </p:sp>
      </p:grpSp>
      <p:grpSp>
        <p:nvGrpSpPr>
          <p:cNvPr id="19" name="Group 18"/>
          <p:cNvGrpSpPr/>
          <p:nvPr/>
        </p:nvGrpSpPr>
        <p:grpSpPr>
          <a:xfrm>
            <a:off x="3429000" y="1731681"/>
            <a:ext cx="8445500" cy="4504019"/>
            <a:chOff x="3429000" y="1731681"/>
            <a:chExt cx="8445500" cy="4504019"/>
          </a:xfrm>
        </p:grpSpPr>
        <p:grpSp>
          <p:nvGrpSpPr>
            <p:cNvPr id="20" name="Group 19"/>
            <p:cNvGrpSpPr/>
            <p:nvPr/>
          </p:nvGrpSpPr>
          <p:grpSpPr>
            <a:xfrm>
              <a:off x="3710638" y="2707480"/>
              <a:ext cx="7882223" cy="2632075"/>
              <a:chOff x="3648262" y="2707480"/>
              <a:chExt cx="7882223" cy="2632075"/>
            </a:xfrm>
          </p:grpSpPr>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8262" y="2707481"/>
                <a:ext cx="2627408" cy="2632074"/>
              </a:xfrm>
              <a:prstGeom prst="rect">
                <a:avLst/>
              </a:prstGeom>
              <a:ln>
                <a:solidFill>
                  <a:schemeClr val="tx1"/>
                </a:solidFill>
              </a:ln>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5669" y="2707480"/>
                <a:ext cx="2627409" cy="2632075"/>
              </a:xfrm>
              <a:prstGeom prst="rect">
                <a:avLst/>
              </a:prstGeom>
              <a:ln>
                <a:solidFill>
                  <a:schemeClr val="tx1"/>
                </a:solidFill>
              </a:ln>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3077" y="2707481"/>
                <a:ext cx="2627408" cy="2632074"/>
              </a:xfrm>
              <a:prstGeom prst="rect">
                <a:avLst/>
              </a:prstGeom>
              <a:ln>
                <a:solidFill>
                  <a:schemeClr val="tx1"/>
                </a:solidFill>
              </a:ln>
            </p:spPr>
          </p:pic>
        </p:grpSp>
        <p:sp>
          <p:nvSpPr>
            <p:cNvPr id="21" name="Rectangle 20"/>
            <p:cNvSpPr/>
            <p:nvPr/>
          </p:nvSpPr>
          <p:spPr>
            <a:xfrm>
              <a:off x="3429000" y="2311400"/>
              <a:ext cx="8445500" cy="39243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38100">
                  <a:solidFill>
                    <a:schemeClr val="tx1"/>
                  </a:solidFill>
                </a:ln>
              </a:endParaRPr>
            </a:p>
          </p:txBody>
        </p:sp>
        <p:sp>
          <p:nvSpPr>
            <p:cNvPr id="22" name="TextBox 21"/>
            <p:cNvSpPr txBox="1"/>
            <p:nvPr/>
          </p:nvSpPr>
          <p:spPr>
            <a:xfrm>
              <a:off x="3710638" y="5550970"/>
              <a:ext cx="2527299" cy="369332"/>
            </a:xfrm>
            <a:prstGeom prst="rect">
              <a:avLst/>
            </a:prstGeom>
            <a:noFill/>
          </p:spPr>
          <p:txBody>
            <a:bodyPr wrap="square" rtlCol="0">
              <a:spAutoFit/>
            </a:bodyPr>
            <a:lstStyle/>
            <a:p>
              <a:pPr algn="ctr"/>
              <a:r>
                <a:rPr lang="de-DE" dirty="0" smtClean="0"/>
                <a:t>Coarse</a:t>
              </a:r>
              <a:endParaRPr lang="de-DE" dirty="0"/>
            </a:p>
          </p:txBody>
        </p:sp>
        <p:sp>
          <p:nvSpPr>
            <p:cNvPr id="23" name="TextBox 22"/>
            <p:cNvSpPr txBox="1"/>
            <p:nvPr/>
          </p:nvSpPr>
          <p:spPr>
            <a:xfrm>
              <a:off x="6338045" y="5550970"/>
              <a:ext cx="2527299" cy="369332"/>
            </a:xfrm>
            <a:prstGeom prst="rect">
              <a:avLst/>
            </a:prstGeom>
            <a:noFill/>
          </p:spPr>
          <p:txBody>
            <a:bodyPr wrap="square" rtlCol="0">
              <a:spAutoFit/>
            </a:bodyPr>
            <a:lstStyle/>
            <a:p>
              <a:pPr algn="ctr"/>
              <a:r>
                <a:rPr lang="de-DE" dirty="0" smtClean="0"/>
                <a:t>Medium</a:t>
              </a:r>
              <a:endParaRPr lang="de-DE" dirty="0"/>
            </a:p>
          </p:txBody>
        </p:sp>
        <p:sp>
          <p:nvSpPr>
            <p:cNvPr id="24" name="TextBox 23"/>
            <p:cNvSpPr txBox="1"/>
            <p:nvPr/>
          </p:nvSpPr>
          <p:spPr>
            <a:xfrm>
              <a:off x="8965452" y="5550176"/>
              <a:ext cx="2527299" cy="369332"/>
            </a:xfrm>
            <a:prstGeom prst="rect">
              <a:avLst/>
            </a:prstGeom>
            <a:noFill/>
          </p:spPr>
          <p:txBody>
            <a:bodyPr wrap="square" rtlCol="0">
              <a:spAutoFit/>
            </a:bodyPr>
            <a:lstStyle/>
            <a:p>
              <a:pPr algn="ctr"/>
              <a:r>
                <a:rPr lang="de-DE" dirty="0" smtClean="0"/>
                <a:t>Fine</a:t>
              </a:r>
              <a:endParaRPr lang="de-DE" dirty="0"/>
            </a:p>
          </p:txBody>
        </p:sp>
        <p:sp>
          <p:nvSpPr>
            <p:cNvPr id="25" name="TextBox 24"/>
            <p:cNvSpPr txBox="1"/>
            <p:nvPr/>
          </p:nvSpPr>
          <p:spPr>
            <a:xfrm>
              <a:off x="6302559" y="1731681"/>
              <a:ext cx="3991231" cy="461665"/>
            </a:xfrm>
            <a:prstGeom prst="rect">
              <a:avLst/>
            </a:prstGeom>
            <a:noFill/>
          </p:spPr>
          <p:txBody>
            <a:bodyPr wrap="square" rtlCol="0">
              <a:spAutoFit/>
            </a:bodyPr>
            <a:lstStyle/>
            <a:p>
              <a:r>
                <a:rPr lang="de-DE" sz="2400" dirty="0" smtClean="0"/>
                <a:t>Color Interpolation</a:t>
              </a:r>
              <a:endParaRPr lang="de-DE" dirty="0"/>
            </a:p>
          </p:txBody>
        </p:sp>
      </p:grpSp>
    </p:spTree>
    <p:extLst>
      <p:ext uri="{BB962C8B-B14F-4D97-AF65-F5344CB8AC3E}">
        <p14:creationId xmlns:p14="http://schemas.microsoft.com/office/powerpoint/2010/main" val="3930208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Rendering - Software</a:t>
            </a:r>
            <a:endParaRPr lang="de-DE" dirty="0"/>
          </a:p>
        </p:txBody>
      </p:sp>
      <p:sp>
        <p:nvSpPr>
          <p:cNvPr id="3" name="Content Placeholder 2"/>
          <p:cNvSpPr>
            <a:spLocks noGrp="1"/>
          </p:cNvSpPr>
          <p:nvPr>
            <p:ph idx="1"/>
          </p:nvPr>
        </p:nvSpPr>
        <p:spPr>
          <a:xfrm>
            <a:off x="838200" y="1825625"/>
            <a:ext cx="5444905" cy="4351338"/>
          </a:xfrm>
        </p:spPr>
        <p:txBody>
          <a:bodyPr/>
          <a:lstStyle/>
          <a:p>
            <a:r>
              <a:rPr lang="de-DE" dirty="0" smtClean="0"/>
              <a:t>Standard software renderer...</a:t>
            </a:r>
          </a:p>
          <a:p>
            <a:pPr lvl="1"/>
            <a:r>
              <a:rPr lang="de-DE" dirty="0" smtClean="0"/>
              <a:t>Stroke textures, see </a:t>
            </a:r>
            <a:r>
              <a:rPr lang="de-DE" dirty="0"/>
              <a:t>Zeng et al. 2009</a:t>
            </a:r>
          </a:p>
          <a:p>
            <a:pPr lvl="1"/>
            <a:r>
              <a:rPr lang="de-DE" dirty="0" smtClean="0"/>
              <a:t>Color composition, see Baxter 2004</a:t>
            </a:r>
          </a:p>
          <a:p>
            <a:pPr lvl="1"/>
            <a:r>
              <a:rPr lang="de-DE" dirty="0" smtClean="0"/>
              <a:t>Normal mapping, Cook-Torrance Shader </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28</a:t>
            </a:fld>
            <a:endParaRPr lang="de-DE"/>
          </a:p>
        </p:txBody>
      </p:sp>
      <p:pic>
        <p:nvPicPr>
          <p:cNvPr id="6" name="Picture 5"/>
          <p:cNvPicPr>
            <a:picLocks noChangeAspect="1"/>
          </p:cNvPicPr>
          <p:nvPr/>
        </p:nvPicPr>
        <p:blipFill>
          <a:blip r:embed="rId3"/>
          <a:stretch>
            <a:fillRect/>
          </a:stretch>
        </p:blipFill>
        <p:spPr>
          <a:xfrm>
            <a:off x="6872327" y="1825625"/>
            <a:ext cx="4481473" cy="3747946"/>
          </a:xfrm>
          <a:prstGeom prst="rect">
            <a:avLst/>
          </a:prstGeom>
          <a:ln>
            <a:solidFill>
              <a:schemeClr val="tx1"/>
            </a:solidFill>
          </a:ln>
        </p:spPr>
      </p:pic>
    </p:spTree>
    <p:extLst>
      <p:ext uri="{BB962C8B-B14F-4D97-AF65-F5344CB8AC3E}">
        <p14:creationId xmlns:p14="http://schemas.microsoft.com/office/powerpoint/2010/main" val="4109373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052687" y="2992134"/>
            <a:ext cx="4696179" cy="2923371"/>
          </a:xfr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878" y="2992133"/>
            <a:ext cx="4696179" cy="2923372"/>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2688" y="2992133"/>
            <a:ext cx="4696179" cy="2923372"/>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5878" y="2992134"/>
            <a:ext cx="4696180" cy="2923372"/>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686" y="2992132"/>
            <a:ext cx="4696181" cy="2923373"/>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2685" y="2992131"/>
            <a:ext cx="4696183" cy="2923374"/>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45878" y="2992132"/>
            <a:ext cx="4696182" cy="2923374"/>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2684" y="2992130"/>
            <a:ext cx="4696184" cy="2923375"/>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45878" y="2992131"/>
            <a:ext cx="4696179" cy="2923372"/>
          </a:xfrm>
          <a:prstGeom prst="rect">
            <a:avLst/>
          </a:prstGeom>
        </p:spPr>
      </p:pic>
      <p:sp>
        <p:nvSpPr>
          <p:cNvPr id="6" name="Title 5"/>
          <p:cNvSpPr>
            <a:spLocks noGrp="1"/>
          </p:cNvSpPr>
          <p:nvPr>
            <p:ph type="title"/>
          </p:nvPr>
        </p:nvSpPr>
        <p:spPr/>
        <p:txBody>
          <a:bodyPr/>
          <a:lstStyle/>
          <a:p>
            <a:r>
              <a:rPr lang="de-DE" dirty="0" smtClean="0"/>
              <a:t>Painterly Rendering</a:t>
            </a:r>
            <a:endParaRPr lang="de-DE" dirty="0"/>
          </a:p>
        </p:txBody>
      </p:sp>
      <p:sp>
        <p:nvSpPr>
          <p:cNvPr id="7" name="Content Placeholder 6"/>
          <p:cNvSpPr>
            <a:spLocks noGrp="1"/>
          </p:cNvSpPr>
          <p:nvPr>
            <p:ph sz="half" idx="1"/>
          </p:nvPr>
        </p:nvSpPr>
        <p:spPr>
          <a:xfrm>
            <a:off x="838199" y="1825626"/>
            <a:ext cx="9671757" cy="725664"/>
          </a:xfrm>
        </p:spPr>
        <p:txBody>
          <a:bodyPr>
            <a:normAutofit/>
          </a:bodyPr>
          <a:lstStyle/>
          <a:p>
            <a:r>
              <a:rPr lang="de-DE" sz="4000" dirty="0" smtClean="0"/>
              <a:t>Typical strategy</a:t>
            </a:r>
          </a:p>
          <a:p>
            <a:pPr marL="914400" lvl="2" indent="0">
              <a:buNone/>
            </a:pPr>
            <a:endParaRPr lang="de-DE" sz="3200" dirty="0" smtClean="0"/>
          </a:p>
          <a:p>
            <a:pPr lvl="1"/>
            <a:endParaRPr lang="de-DE" sz="3600" dirty="0"/>
          </a:p>
        </p:txBody>
      </p:sp>
      <p:sp>
        <p:nvSpPr>
          <p:cNvPr id="4" name="Date Placeholder 3"/>
          <p:cNvSpPr>
            <a:spLocks noGrp="1"/>
          </p:cNvSpPr>
          <p:nvPr>
            <p:ph type="dt" sz="half" idx="10"/>
          </p:nvPr>
        </p:nvSpPr>
        <p:spPr/>
        <p:txBody>
          <a:bodyPr/>
          <a:lstStyle/>
          <a:p>
            <a:fld id="{45B7C4FC-B453-4960-8D96-40188F40599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3</a:t>
            </a:fld>
            <a:endParaRPr lang="de-DE"/>
          </a:p>
        </p:txBody>
      </p:sp>
      <p:grpSp>
        <p:nvGrpSpPr>
          <p:cNvPr id="9" name="Group 8"/>
          <p:cNvGrpSpPr/>
          <p:nvPr/>
        </p:nvGrpSpPr>
        <p:grpSpPr>
          <a:xfrm>
            <a:off x="1052682" y="4177274"/>
            <a:ext cx="10089375" cy="553091"/>
            <a:chOff x="696421" y="4663079"/>
            <a:chExt cx="5767445" cy="383823"/>
          </a:xfrm>
        </p:grpSpPr>
        <p:sp>
          <p:nvSpPr>
            <p:cNvPr id="2" name="Right Arrow 1"/>
            <p:cNvSpPr/>
            <p:nvPr/>
          </p:nvSpPr>
          <p:spPr>
            <a:xfrm>
              <a:off x="696421" y="4663079"/>
              <a:ext cx="719667" cy="383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Box 7"/>
            <p:cNvSpPr txBox="1"/>
            <p:nvPr/>
          </p:nvSpPr>
          <p:spPr>
            <a:xfrm>
              <a:off x="1568488" y="4673442"/>
              <a:ext cx="4895378" cy="363094"/>
            </a:xfrm>
            <a:prstGeom prst="rect">
              <a:avLst/>
            </a:prstGeom>
            <a:noFill/>
          </p:spPr>
          <p:txBody>
            <a:bodyPr wrap="square" rtlCol="0" anchor="ctr">
              <a:spAutoFit/>
            </a:bodyPr>
            <a:lstStyle/>
            <a:p>
              <a:r>
                <a:rPr lang="de-DE" sz="2800" smtClean="0"/>
                <a:t>Lots of </a:t>
              </a:r>
              <a:r>
                <a:rPr lang="de-DE" sz="2800" dirty="0" smtClean="0"/>
                <a:t>strokes and colors!</a:t>
              </a:r>
              <a:endParaRPr lang="de-DE" sz="2800" dirty="0"/>
            </a:p>
          </p:txBody>
        </p:sp>
      </p:grpSp>
    </p:spTree>
    <p:extLst>
      <p:ext uri="{BB962C8B-B14F-4D97-AF65-F5344CB8AC3E}">
        <p14:creationId xmlns:p14="http://schemas.microsoft.com/office/powerpoint/2010/main" val="240443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Painting Machines</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4</a:t>
            </a:fld>
            <a:endParaRPr lang="de-DE"/>
          </a:p>
        </p:txBody>
      </p:sp>
      <p:sp>
        <p:nvSpPr>
          <p:cNvPr id="8" name="Content Placeholder 2"/>
          <p:cNvSpPr>
            <a:spLocks noGrp="1"/>
          </p:cNvSpPr>
          <p:nvPr>
            <p:ph idx="1"/>
          </p:nvPr>
        </p:nvSpPr>
        <p:spPr>
          <a:xfrm>
            <a:off x="838200" y="1825625"/>
            <a:ext cx="4749800" cy="4351338"/>
          </a:xfrm>
        </p:spPr>
        <p:txBody>
          <a:bodyPr>
            <a:normAutofit/>
          </a:bodyPr>
          <a:lstStyle/>
          <a:p>
            <a:r>
              <a:rPr lang="de-DE" sz="4000" dirty="0" smtClean="0"/>
              <a:t>e-David </a:t>
            </a:r>
          </a:p>
          <a:p>
            <a:pPr lvl="1"/>
            <a:r>
              <a:rPr lang="de-DE" sz="3600" dirty="0" smtClean="0"/>
              <a:t>Six axis robot</a:t>
            </a:r>
          </a:p>
          <a:p>
            <a:pPr lvl="1"/>
            <a:r>
              <a:rPr lang="de-DE" sz="3600" dirty="0" smtClean="0"/>
              <a:t>24 color pots</a:t>
            </a:r>
          </a:p>
          <a:p>
            <a:pPr lvl="1"/>
            <a:r>
              <a:rPr lang="de-DE" sz="3600" dirty="0" smtClean="0"/>
              <a:t>Camera for visual feedback</a:t>
            </a:r>
          </a:p>
          <a:p>
            <a:pPr lvl="1"/>
            <a:r>
              <a:rPr lang="de-DE" sz="3600" dirty="0" smtClean="0"/>
              <a:t>Acrylic paint</a:t>
            </a:r>
            <a:endParaRPr lang="de-DE" sz="360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6956" y="1690688"/>
            <a:ext cx="4406844" cy="4368800"/>
          </a:xfrm>
          <a:prstGeom prst="rect">
            <a:avLst/>
          </a:prstGeom>
        </p:spPr>
      </p:pic>
    </p:spTree>
    <p:extLst>
      <p:ext uri="{BB962C8B-B14F-4D97-AF65-F5344CB8AC3E}">
        <p14:creationId xmlns:p14="http://schemas.microsoft.com/office/powerpoint/2010/main" val="298404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dirty="0" smtClean="0"/>
              <a:t>Painting Machines - e-David</a:t>
            </a:r>
            <a:endParaRPr lang="de-DE" dirty="0"/>
          </a:p>
        </p:txBody>
      </p:sp>
      <p:sp>
        <p:nvSpPr>
          <p:cNvPr id="4" name="Date Placeholder 3"/>
          <p:cNvSpPr>
            <a:spLocks noGrp="1"/>
          </p:cNvSpPr>
          <p:nvPr>
            <p:ph type="dt" sz="half" idx="10"/>
          </p:nvPr>
        </p:nvSpPr>
        <p:spPr/>
        <p:txBody>
          <a:bodyPr/>
          <a:lstStyle/>
          <a:p>
            <a:fld id="{45B7C4FC-B453-4960-8D96-40188F40599B}" type="datetime1">
              <a:rPr lang="de-DE" smtClean="0"/>
              <a:t>11.10.2016</a:t>
            </a:fld>
            <a:endParaRPr lang="de-DE" dirty="0"/>
          </a:p>
        </p:txBody>
      </p:sp>
      <p:sp>
        <p:nvSpPr>
          <p:cNvPr id="5" name="Slide Number Placeholder 4"/>
          <p:cNvSpPr>
            <a:spLocks noGrp="1"/>
          </p:cNvSpPr>
          <p:nvPr>
            <p:ph type="sldNum" sz="quarter" idx="12"/>
          </p:nvPr>
        </p:nvSpPr>
        <p:spPr/>
        <p:txBody>
          <a:bodyPr/>
          <a:lstStyle/>
          <a:p>
            <a:fld id="{2A8DB92A-EC14-495F-A64D-F17CE631B1E5}" type="slidenum">
              <a:rPr lang="de-DE" smtClean="0"/>
              <a:t>5</a:t>
            </a:fld>
            <a:endParaRPr lang="de-DE"/>
          </a:p>
        </p:txBody>
      </p:sp>
      <p:pic>
        <p:nvPicPr>
          <p:cNvPr id="3" name="e-David+Robot+Painting-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7458" y="1554240"/>
            <a:ext cx="8537084" cy="4802110"/>
          </a:xfrm>
          <a:prstGeom prst="rect">
            <a:avLst/>
          </a:prstGeom>
        </p:spPr>
      </p:pic>
    </p:spTree>
    <p:extLst>
      <p:ext uri="{BB962C8B-B14F-4D97-AF65-F5344CB8AC3E}">
        <p14:creationId xmlns:p14="http://schemas.microsoft.com/office/powerpoint/2010/main" val="279915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Human Painters</a:t>
            </a:r>
            <a:endParaRPr lang="de-DE" dirty="0"/>
          </a:p>
        </p:txBody>
      </p:sp>
      <p:sp>
        <p:nvSpPr>
          <p:cNvPr id="6" name="Content Placeholder 5"/>
          <p:cNvSpPr>
            <a:spLocks noGrp="1"/>
          </p:cNvSpPr>
          <p:nvPr>
            <p:ph sz="half" idx="1"/>
          </p:nvPr>
        </p:nvSpPr>
        <p:spPr>
          <a:xfrm>
            <a:off x="838200" y="1825625"/>
            <a:ext cx="4295115" cy="4351338"/>
          </a:xfrm>
        </p:spPr>
        <p:txBody>
          <a:bodyPr/>
          <a:lstStyle/>
          <a:p>
            <a:r>
              <a:rPr lang="de-DE" dirty="0" smtClean="0"/>
              <a:t>Outlines</a:t>
            </a:r>
          </a:p>
          <a:p>
            <a:r>
              <a:rPr lang="de-DE" dirty="0" smtClean="0"/>
              <a:t>Tonal values</a:t>
            </a:r>
          </a:p>
          <a:p>
            <a:r>
              <a:rPr lang="de-DE" dirty="0" smtClean="0"/>
              <a:t>Coloring</a:t>
            </a:r>
          </a:p>
          <a:p>
            <a:r>
              <a:rPr lang="de-DE" dirty="0" smtClean="0"/>
              <a:t>Refinement</a:t>
            </a:r>
          </a:p>
          <a:p>
            <a:pPr marL="457200" lvl="1" indent="0">
              <a:buNone/>
            </a:pP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a:p>
        </p:txBody>
      </p:sp>
      <p:sp>
        <p:nvSpPr>
          <p:cNvPr id="5" name="Slide Number Placeholder 4"/>
          <p:cNvSpPr>
            <a:spLocks noGrp="1"/>
          </p:cNvSpPr>
          <p:nvPr>
            <p:ph type="sldNum" sz="quarter" idx="12"/>
          </p:nvPr>
        </p:nvSpPr>
        <p:spPr/>
        <p:txBody>
          <a:bodyPr/>
          <a:lstStyle/>
          <a:p>
            <a:fld id="{2A8DB92A-EC14-495F-A64D-F17CE631B1E5}" type="slidenum">
              <a:rPr lang="de-DE" smtClean="0"/>
              <a:t>6</a:t>
            </a:fld>
            <a:endParaRPr lang="de-DE"/>
          </a:p>
        </p:txBody>
      </p:sp>
      <p:pic>
        <p:nvPicPr>
          <p:cNvPr id="21" name="Picture 20"/>
          <p:cNvPicPr>
            <a:picLocks noChangeAspect="1"/>
          </p:cNvPicPr>
          <p:nvPr/>
        </p:nvPicPr>
        <p:blipFill>
          <a:blip r:embed="rId3"/>
          <a:stretch>
            <a:fillRect/>
          </a:stretch>
        </p:blipFill>
        <p:spPr>
          <a:xfrm>
            <a:off x="5314950" y="1690688"/>
            <a:ext cx="6038850" cy="4419600"/>
          </a:xfrm>
          <a:prstGeom prst="rect">
            <a:avLst/>
          </a:prstGeom>
        </p:spPr>
      </p:pic>
      <p:pic>
        <p:nvPicPr>
          <p:cNvPr id="22" name="Picture 21"/>
          <p:cNvPicPr>
            <a:picLocks noChangeAspect="1"/>
          </p:cNvPicPr>
          <p:nvPr/>
        </p:nvPicPr>
        <p:blipFill>
          <a:blip r:embed="rId4"/>
          <a:stretch>
            <a:fillRect/>
          </a:stretch>
        </p:blipFill>
        <p:spPr>
          <a:xfrm>
            <a:off x="5314950" y="1690688"/>
            <a:ext cx="6038850" cy="4419600"/>
          </a:xfrm>
          <a:prstGeom prst="rect">
            <a:avLst/>
          </a:prstGeom>
        </p:spPr>
      </p:pic>
      <p:pic>
        <p:nvPicPr>
          <p:cNvPr id="23" name="Picture 22"/>
          <p:cNvPicPr>
            <a:picLocks noChangeAspect="1"/>
          </p:cNvPicPr>
          <p:nvPr/>
        </p:nvPicPr>
        <p:blipFill>
          <a:blip r:embed="rId5"/>
          <a:stretch>
            <a:fillRect/>
          </a:stretch>
        </p:blipFill>
        <p:spPr>
          <a:xfrm>
            <a:off x="5314950" y="1690688"/>
            <a:ext cx="6038850" cy="4419600"/>
          </a:xfrm>
          <a:prstGeom prst="rect">
            <a:avLst/>
          </a:prstGeom>
        </p:spPr>
      </p:pic>
      <p:pic>
        <p:nvPicPr>
          <p:cNvPr id="24" name="Picture 23"/>
          <p:cNvPicPr>
            <a:picLocks noChangeAspect="1"/>
          </p:cNvPicPr>
          <p:nvPr/>
        </p:nvPicPr>
        <p:blipFill>
          <a:blip r:embed="rId6"/>
          <a:stretch>
            <a:fillRect/>
          </a:stretch>
        </p:blipFill>
        <p:spPr>
          <a:xfrm>
            <a:off x="5314950" y="1690688"/>
            <a:ext cx="6038850" cy="4419600"/>
          </a:xfrm>
          <a:prstGeom prst="rect">
            <a:avLst/>
          </a:prstGeom>
        </p:spPr>
      </p:pic>
    </p:spTree>
    <p:extLst>
      <p:ext uri="{BB962C8B-B14F-4D97-AF65-F5344CB8AC3E}">
        <p14:creationId xmlns:p14="http://schemas.microsoft.com/office/powerpoint/2010/main" val="143492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Human Painters</a:t>
            </a:r>
            <a:endParaRPr lang="de-DE" dirty="0"/>
          </a:p>
        </p:txBody>
      </p:sp>
      <p:sp>
        <p:nvSpPr>
          <p:cNvPr id="3" name="Content Placeholder 2"/>
          <p:cNvSpPr>
            <a:spLocks noGrp="1"/>
          </p:cNvSpPr>
          <p:nvPr>
            <p:ph sz="half" idx="1"/>
          </p:nvPr>
        </p:nvSpPr>
        <p:spPr/>
        <p:txBody>
          <a:bodyPr/>
          <a:lstStyle/>
          <a:p>
            <a:r>
              <a:rPr lang="de-DE" dirty="0" smtClean="0"/>
              <a:t>Back- and foreground regions</a:t>
            </a:r>
          </a:p>
          <a:p>
            <a:pPr lvl="1"/>
            <a:r>
              <a:rPr lang="de-DE" dirty="0" smtClean="0"/>
              <a:t>Back to front</a:t>
            </a:r>
          </a:p>
          <a:p>
            <a:pPr lvl="1"/>
            <a:r>
              <a:rPr lang="de-DE" dirty="0" smtClean="0"/>
              <a:t>Coarse to fine</a:t>
            </a:r>
          </a:p>
          <a:p>
            <a:r>
              <a:rPr lang="de-DE" dirty="0" smtClean="0"/>
              <a:t>Different strategies and tools</a:t>
            </a:r>
          </a:p>
          <a:p>
            <a:endParaRPr lang="de-DE" dirty="0"/>
          </a:p>
        </p:txBody>
      </p:sp>
      <p:sp>
        <p:nvSpPr>
          <p:cNvPr id="5" name="Date Placeholder 4"/>
          <p:cNvSpPr>
            <a:spLocks noGrp="1"/>
          </p:cNvSpPr>
          <p:nvPr>
            <p:ph type="dt" sz="half" idx="10"/>
          </p:nvPr>
        </p:nvSpPr>
        <p:spPr/>
        <p:txBody>
          <a:bodyPr/>
          <a:lstStyle/>
          <a:p>
            <a:fld id="{F1D14ED7-74E7-4356-93D7-F957E6547614}" type="datetime1">
              <a:rPr lang="de-DE" smtClean="0"/>
              <a:t>11.10.2016</a:t>
            </a:fld>
            <a:endParaRPr lang="de-DE"/>
          </a:p>
        </p:txBody>
      </p:sp>
      <p:sp>
        <p:nvSpPr>
          <p:cNvPr id="6" name="Slide Number Placeholder 5"/>
          <p:cNvSpPr>
            <a:spLocks noGrp="1"/>
          </p:cNvSpPr>
          <p:nvPr>
            <p:ph type="sldNum" sz="quarter" idx="12"/>
          </p:nvPr>
        </p:nvSpPr>
        <p:spPr/>
        <p:txBody>
          <a:bodyPr/>
          <a:lstStyle/>
          <a:p>
            <a:fld id="{2A8DB92A-EC14-495F-A64D-F17CE631B1E5}" type="slidenum">
              <a:rPr lang="de-DE" smtClean="0"/>
              <a:t>7</a:t>
            </a:fld>
            <a:endParaRPr lang="de-DE" dirty="0"/>
          </a:p>
        </p:txBody>
      </p:sp>
      <p:pic>
        <p:nvPicPr>
          <p:cNvPr id="10" name="Picture 9"/>
          <p:cNvPicPr>
            <a:picLocks noChangeAspect="1"/>
          </p:cNvPicPr>
          <p:nvPr/>
        </p:nvPicPr>
        <p:blipFill>
          <a:blip r:embed="rId3"/>
          <a:stretch>
            <a:fillRect/>
          </a:stretch>
        </p:blipFill>
        <p:spPr>
          <a:xfrm>
            <a:off x="5934075" y="1690688"/>
            <a:ext cx="5419725" cy="4143375"/>
          </a:xfrm>
          <a:prstGeom prst="rect">
            <a:avLst/>
          </a:prstGeom>
        </p:spPr>
      </p:pic>
      <p:pic>
        <p:nvPicPr>
          <p:cNvPr id="12" name="Picture 11"/>
          <p:cNvPicPr>
            <a:picLocks noChangeAspect="1"/>
          </p:cNvPicPr>
          <p:nvPr/>
        </p:nvPicPr>
        <p:blipFill>
          <a:blip r:embed="rId4"/>
          <a:stretch>
            <a:fillRect/>
          </a:stretch>
        </p:blipFill>
        <p:spPr>
          <a:xfrm>
            <a:off x="5819775" y="1690688"/>
            <a:ext cx="5534025" cy="4143375"/>
          </a:xfrm>
          <a:prstGeom prst="rect">
            <a:avLst/>
          </a:prstGeom>
        </p:spPr>
      </p:pic>
      <p:pic>
        <p:nvPicPr>
          <p:cNvPr id="14" name="Picture 13"/>
          <p:cNvPicPr>
            <a:picLocks noChangeAspect="1"/>
          </p:cNvPicPr>
          <p:nvPr/>
        </p:nvPicPr>
        <p:blipFill>
          <a:blip r:embed="rId5"/>
          <a:stretch>
            <a:fillRect/>
          </a:stretch>
        </p:blipFill>
        <p:spPr>
          <a:xfrm>
            <a:off x="5819776" y="1690688"/>
            <a:ext cx="5576888" cy="4143375"/>
          </a:xfrm>
          <a:prstGeom prst="rect">
            <a:avLst/>
          </a:prstGeom>
        </p:spPr>
      </p:pic>
      <p:pic>
        <p:nvPicPr>
          <p:cNvPr id="17" name="Picture 16"/>
          <p:cNvPicPr>
            <a:picLocks noChangeAspect="1"/>
          </p:cNvPicPr>
          <p:nvPr/>
        </p:nvPicPr>
        <p:blipFill>
          <a:blip r:embed="rId6"/>
          <a:stretch>
            <a:fillRect/>
          </a:stretch>
        </p:blipFill>
        <p:spPr>
          <a:xfrm>
            <a:off x="5819774" y="1690688"/>
            <a:ext cx="5576889" cy="4143375"/>
          </a:xfrm>
          <a:prstGeom prst="rect">
            <a:avLst/>
          </a:prstGeom>
        </p:spPr>
      </p:pic>
      <p:pic>
        <p:nvPicPr>
          <p:cNvPr id="18" name="Picture 17"/>
          <p:cNvPicPr>
            <a:picLocks noChangeAspect="1"/>
          </p:cNvPicPr>
          <p:nvPr/>
        </p:nvPicPr>
        <p:blipFill>
          <a:blip r:embed="rId7"/>
          <a:stretch>
            <a:fillRect/>
          </a:stretch>
        </p:blipFill>
        <p:spPr>
          <a:xfrm>
            <a:off x="5819774" y="1690688"/>
            <a:ext cx="5576889" cy="4114800"/>
          </a:xfrm>
          <a:prstGeom prst="rect">
            <a:avLst/>
          </a:prstGeom>
        </p:spPr>
      </p:pic>
      <p:pic>
        <p:nvPicPr>
          <p:cNvPr id="19" name="Picture 18"/>
          <p:cNvPicPr>
            <a:picLocks noChangeAspect="1"/>
          </p:cNvPicPr>
          <p:nvPr/>
        </p:nvPicPr>
        <p:blipFill>
          <a:blip r:embed="rId8"/>
          <a:stretch>
            <a:fillRect/>
          </a:stretch>
        </p:blipFill>
        <p:spPr>
          <a:xfrm>
            <a:off x="5819774" y="1690688"/>
            <a:ext cx="5576890" cy="4114800"/>
          </a:xfrm>
          <a:prstGeom prst="rect">
            <a:avLst/>
          </a:prstGeom>
        </p:spPr>
      </p:pic>
    </p:spTree>
    <p:extLst>
      <p:ext uri="{BB962C8B-B14F-4D97-AF65-F5344CB8AC3E}">
        <p14:creationId xmlns:p14="http://schemas.microsoft.com/office/powerpoint/2010/main" val="411570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Our Method:</a:t>
            </a:r>
            <a:endParaRPr lang="de-DE" dirty="0"/>
          </a:p>
        </p:txBody>
      </p:sp>
      <p:sp>
        <p:nvSpPr>
          <p:cNvPr id="7" name="Content Placeholder 6"/>
          <p:cNvSpPr>
            <a:spLocks noGrp="1"/>
          </p:cNvSpPr>
          <p:nvPr>
            <p:ph idx="1"/>
          </p:nvPr>
        </p:nvSpPr>
        <p:spPr/>
        <p:txBody>
          <a:bodyPr>
            <a:normAutofit/>
          </a:bodyPr>
          <a:lstStyle/>
          <a:p>
            <a:r>
              <a:rPr lang="en-US" sz="4000" dirty="0" smtClean="0"/>
              <a:t>Decomposition</a:t>
            </a:r>
          </a:p>
          <a:p>
            <a:pPr lvl="1"/>
            <a:r>
              <a:rPr lang="en-US" sz="3600" dirty="0" smtClean="0"/>
              <a:t>Regions: spatial arrangement and order</a:t>
            </a:r>
          </a:p>
          <a:p>
            <a:pPr lvl="1"/>
            <a:r>
              <a:rPr lang="en-US" sz="3600" dirty="0" smtClean="0"/>
              <a:t>Layers: application of tools (brushes)</a:t>
            </a:r>
            <a:endParaRPr lang="de-DE" sz="3600" dirty="0" smtClean="0"/>
          </a:p>
          <a:p>
            <a:pPr marL="0" indent="0">
              <a:buNone/>
            </a:pPr>
            <a:r>
              <a:rPr lang="de-DE" sz="4000" dirty="0" smtClean="0">
                <a:sym typeface="Wingdings" panose="05000000000000000000" pitchFamily="2" charset="2"/>
              </a:rPr>
              <a:t></a:t>
            </a:r>
            <a:r>
              <a:rPr lang="de-DE" sz="4000" dirty="0" smtClean="0"/>
              <a:t>Reduces </a:t>
            </a:r>
            <a:r>
              <a:rPr lang="de-DE" sz="4000" dirty="0"/>
              <a:t>number of strokes and colors</a:t>
            </a:r>
          </a:p>
          <a:p>
            <a:pPr lvl="1"/>
            <a:r>
              <a:rPr lang="de-DE" sz="3600" dirty="0" smtClean="0"/>
              <a:t>Software systems </a:t>
            </a:r>
            <a:r>
              <a:rPr lang="de-DE" sz="3600" b="1" dirty="0" smtClean="0"/>
              <a:t>and</a:t>
            </a:r>
            <a:r>
              <a:rPr lang="de-DE" sz="3600" dirty="0" smtClean="0"/>
              <a:t> painting machines</a:t>
            </a:r>
          </a:p>
          <a:p>
            <a:r>
              <a:rPr lang="de-DE" sz="4000" dirty="0" smtClean="0"/>
              <a:t>Different painting styles for regions</a:t>
            </a:r>
          </a:p>
          <a:p>
            <a:pPr lvl="1"/>
            <a:r>
              <a:rPr lang="de-DE" sz="3600" dirty="0" smtClean="0"/>
              <a:t>Artistic freedom</a:t>
            </a:r>
          </a:p>
        </p:txBody>
      </p:sp>
      <p:sp>
        <p:nvSpPr>
          <p:cNvPr id="5" name="Date Placeholder 4"/>
          <p:cNvSpPr>
            <a:spLocks noGrp="1"/>
          </p:cNvSpPr>
          <p:nvPr>
            <p:ph type="dt" sz="half" idx="10"/>
          </p:nvPr>
        </p:nvSpPr>
        <p:spPr/>
        <p:txBody>
          <a:bodyPr/>
          <a:lstStyle/>
          <a:p>
            <a:fld id="{F1D14ED7-74E7-4356-93D7-F957E6547614}" type="datetime1">
              <a:rPr lang="de-DE" smtClean="0"/>
              <a:t>11.10.2016</a:t>
            </a:fld>
            <a:endParaRPr lang="de-DE"/>
          </a:p>
        </p:txBody>
      </p:sp>
      <p:sp>
        <p:nvSpPr>
          <p:cNvPr id="6" name="Slide Number Placeholder 5"/>
          <p:cNvSpPr>
            <a:spLocks noGrp="1"/>
          </p:cNvSpPr>
          <p:nvPr>
            <p:ph type="sldNum" sz="quarter" idx="12"/>
          </p:nvPr>
        </p:nvSpPr>
        <p:spPr/>
        <p:txBody>
          <a:bodyPr/>
          <a:lstStyle/>
          <a:p>
            <a:fld id="{2A8DB92A-EC14-495F-A64D-F17CE631B1E5}" type="slidenum">
              <a:rPr lang="de-DE" smtClean="0"/>
              <a:t>8</a:t>
            </a:fld>
            <a:endParaRPr lang="de-DE"/>
          </a:p>
        </p:txBody>
      </p:sp>
    </p:spTree>
    <p:extLst>
      <p:ext uri="{BB962C8B-B14F-4D97-AF65-F5344CB8AC3E}">
        <p14:creationId xmlns:p14="http://schemas.microsoft.com/office/powerpoint/2010/main" val="61681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Our Method</a:t>
            </a:r>
            <a:endParaRPr lang="de-DE" dirty="0"/>
          </a:p>
        </p:txBody>
      </p:sp>
      <p:sp>
        <p:nvSpPr>
          <p:cNvPr id="4" name="Date Placeholder 3"/>
          <p:cNvSpPr>
            <a:spLocks noGrp="1"/>
          </p:cNvSpPr>
          <p:nvPr>
            <p:ph type="dt" sz="half" idx="10"/>
          </p:nvPr>
        </p:nvSpPr>
        <p:spPr/>
        <p:txBody>
          <a:bodyPr/>
          <a:lstStyle/>
          <a:p>
            <a:fld id="{6B38AD1A-2300-4106-AA14-90135C1322CB}" type="datetime1">
              <a:rPr lang="de-DE" smtClean="0"/>
              <a:t>11.10.2016</a:t>
            </a:fld>
            <a:endParaRPr lang="de-DE" dirty="0"/>
          </a:p>
        </p:txBody>
      </p:sp>
      <p:sp>
        <p:nvSpPr>
          <p:cNvPr id="5" name="Slide Number Placeholder 4"/>
          <p:cNvSpPr>
            <a:spLocks noGrp="1"/>
          </p:cNvSpPr>
          <p:nvPr>
            <p:ph type="sldNum" sz="quarter" idx="12"/>
          </p:nvPr>
        </p:nvSpPr>
        <p:spPr/>
        <p:txBody>
          <a:bodyPr/>
          <a:lstStyle/>
          <a:p>
            <a:fld id="{2A8DB92A-EC14-495F-A64D-F17CE631B1E5}" type="slidenum">
              <a:rPr lang="de-DE" smtClean="0"/>
              <a:t>9</a:t>
            </a:fld>
            <a:endParaRPr lang="de-DE" dirty="0"/>
          </a:p>
        </p:txBody>
      </p:sp>
      <p:pic>
        <p:nvPicPr>
          <p:cNvPr id="9" name="Picture 8"/>
          <p:cNvPicPr>
            <a:picLocks noChangeAspect="1"/>
          </p:cNvPicPr>
          <p:nvPr/>
        </p:nvPicPr>
        <p:blipFill>
          <a:blip r:embed="rId3"/>
          <a:stretch>
            <a:fillRect/>
          </a:stretch>
        </p:blipFill>
        <p:spPr>
          <a:xfrm>
            <a:off x="8148915" y="1690688"/>
            <a:ext cx="3377038" cy="382957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411" y="1690411"/>
            <a:ext cx="2833305" cy="382957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206" y="1689996"/>
            <a:ext cx="2833510" cy="3829856"/>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1410" y="1689858"/>
            <a:ext cx="2833306" cy="3829580"/>
          </a:xfrm>
          <a:prstGeom prst="rect">
            <a:avLst/>
          </a:prstGeom>
        </p:spPr>
      </p:pic>
      <p:grpSp>
        <p:nvGrpSpPr>
          <p:cNvPr id="19" name="Group 18"/>
          <p:cNvGrpSpPr/>
          <p:nvPr/>
        </p:nvGrpSpPr>
        <p:grpSpPr>
          <a:xfrm>
            <a:off x="614461" y="1690688"/>
            <a:ext cx="3372751" cy="3829579"/>
            <a:chOff x="614461" y="1690688"/>
            <a:chExt cx="3372751" cy="3829579"/>
          </a:xfrm>
        </p:grpSpPr>
        <p:pic>
          <p:nvPicPr>
            <p:cNvPr id="10" name="Picture 9"/>
            <p:cNvPicPr>
              <a:picLocks noChangeAspect="1"/>
            </p:cNvPicPr>
            <p:nvPr/>
          </p:nvPicPr>
          <p:blipFill>
            <a:blip r:embed="rId7"/>
            <a:stretch>
              <a:fillRect/>
            </a:stretch>
          </p:blipFill>
          <p:spPr>
            <a:xfrm>
              <a:off x="614461" y="1690688"/>
              <a:ext cx="3372751" cy="3829579"/>
            </a:xfrm>
            <a:prstGeom prst="rect">
              <a:avLst/>
            </a:prstGeom>
          </p:spPr>
        </p:pic>
        <p:sp>
          <p:nvSpPr>
            <p:cNvPr id="14" name="TextBox 13"/>
            <p:cNvSpPr txBox="1"/>
            <p:nvPr/>
          </p:nvSpPr>
          <p:spPr>
            <a:xfrm>
              <a:off x="1027289" y="1806222"/>
              <a:ext cx="349955" cy="369332"/>
            </a:xfrm>
            <a:prstGeom prst="rect">
              <a:avLst/>
            </a:prstGeom>
            <a:solidFill>
              <a:schemeClr val="bg1"/>
            </a:solidFill>
            <a:ln>
              <a:solidFill>
                <a:schemeClr val="tx1"/>
              </a:solidFill>
            </a:ln>
          </p:spPr>
          <p:txBody>
            <a:bodyPr wrap="square" rtlCol="0">
              <a:spAutoFit/>
            </a:bodyPr>
            <a:lstStyle/>
            <a:p>
              <a:pPr algn="ctr"/>
              <a:r>
                <a:rPr lang="de-DE" dirty="0" smtClean="0"/>
                <a:t>1</a:t>
              </a:r>
              <a:endParaRPr lang="de-DE" dirty="0"/>
            </a:p>
          </p:txBody>
        </p:sp>
        <p:sp>
          <p:nvSpPr>
            <p:cNvPr id="15" name="TextBox 14"/>
            <p:cNvSpPr txBox="1"/>
            <p:nvPr/>
          </p:nvSpPr>
          <p:spPr>
            <a:xfrm>
              <a:off x="1027287" y="3071711"/>
              <a:ext cx="349955" cy="369332"/>
            </a:xfrm>
            <a:prstGeom prst="rect">
              <a:avLst/>
            </a:prstGeom>
            <a:solidFill>
              <a:schemeClr val="bg1"/>
            </a:solidFill>
            <a:ln>
              <a:solidFill>
                <a:schemeClr val="tx1"/>
              </a:solidFill>
            </a:ln>
          </p:spPr>
          <p:txBody>
            <a:bodyPr wrap="square" rtlCol="0">
              <a:spAutoFit/>
            </a:bodyPr>
            <a:lstStyle/>
            <a:p>
              <a:pPr algn="ctr"/>
              <a:r>
                <a:rPr lang="de-DE" dirty="0" smtClean="0"/>
                <a:t>2</a:t>
              </a:r>
              <a:endParaRPr lang="de-DE" dirty="0"/>
            </a:p>
          </p:txBody>
        </p:sp>
        <p:sp>
          <p:nvSpPr>
            <p:cNvPr id="17" name="TextBox 16"/>
            <p:cNvSpPr txBox="1"/>
            <p:nvPr/>
          </p:nvSpPr>
          <p:spPr>
            <a:xfrm>
              <a:off x="2034822" y="3605201"/>
              <a:ext cx="349955" cy="369332"/>
            </a:xfrm>
            <a:prstGeom prst="rect">
              <a:avLst/>
            </a:prstGeom>
            <a:solidFill>
              <a:schemeClr val="bg1"/>
            </a:solidFill>
            <a:ln>
              <a:solidFill>
                <a:schemeClr val="tx1"/>
              </a:solidFill>
            </a:ln>
          </p:spPr>
          <p:txBody>
            <a:bodyPr wrap="square" rtlCol="0">
              <a:spAutoFit/>
            </a:bodyPr>
            <a:lstStyle/>
            <a:p>
              <a:pPr algn="ctr"/>
              <a:r>
                <a:rPr lang="de-DE" dirty="0" smtClean="0"/>
                <a:t>3</a:t>
              </a:r>
              <a:endParaRPr lang="de-DE" dirty="0"/>
            </a:p>
          </p:txBody>
        </p:sp>
        <p:sp>
          <p:nvSpPr>
            <p:cNvPr id="18" name="TextBox 17"/>
            <p:cNvSpPr txBox="1"/>
            <p:nvPr/>
          </p:nvSpPr>
          <p:spPr>
            <a:xfrm>
              <a:off x="1027287" y="4337200"/>
              <a:ext cx="349955" cy="369332"/>
            </a:xfrm>
            <a:prstGeom prst="rect">
              <a:avLst/>
            </a:prstGeom>
            <a:solidFill>
              <a:schemeClr val="bg1"/>
            </a:solidFill>
            <a:ln>
              <a:solidFill>
                <a:schemeClr val="tx1"/>
              </a:solidFill>
            </a:ln>
          </p:spPr>
          <p:txBody>
            <a:bodyPr wrap="square" rtlCol="0">
              <a:spAutoFit/>
            </a:bodyPr>
            <a:lstStyle/>
            <a:p>
              <a:pPr algn="ctr"/>
              <a:r>
                <a:rPr lang="de-DE" dirty="0"/>
                <a:t>4</a:t>
              </a:r>
            </a:p>
          </p:txBody>
        </p:sp>
      </p:grpSp>
      <p:sp>
        <p:nvSpPr>
          <p:cNvPr id="20" name="TextBox 19"/>
          <p:cNvSpPr txBox="1"/>
          <p:nvPr/>
        </p:nvSpPr>
        <p:spPr>
          <a:xfrm>
            <a:off x="614461" y="5635801"/>
            <a:ext cx="3507959" cy="646331"/>
          </a:xfrm>
          <a:prstGeom prst="rect">
            <a:avLst/>
          </a:prstGeom>
          <a:noFill/>
        </p:spPr>
        <p:txBody>
          <a:bodyPr wrap="square" rtlCol="0">
            <a:spAutoFit/>
          </a:bodyPr>
          <a:lstStyle/>
          <a:p>
            <a:r>
              <a:rPr lang="de-DE" dirty="0" smtClean="0"/>
              <a:t>Decomposition:</a:t>
            </a:r>
          </a:p>
          <a:p>
            <a:r>
              <a:rPr lang="de-DE" dirty="0"/>
              <a:t>r</a:t>
            </a:r>
            <a:r>
              <a:rPr lang="de-DE" dirty="0" smtClean="0"/>
              <a:t>egions and layers</a:t>
            </a:r>
            <a:endParaRPr lang="de-DE" dirty="0"/>
          </a:p>
        </p:txBody>
      </p:sp>
      <p:sp>
        <p:nvSpPr>
          <p:cNvPr id="21" name="TextBox 20"/>
          <p:cNvSpPr txBox="1"/>
          <p:nvPr/>
        </p:nvSpPr>
        <p:spPr>
          <a:xfrm>
            <a:off x="4348957" y="5635801"/>
            <a:ext cx="3507959" cy="923330"/>
          </a:xfrm>
          <a:prstGeom prst="rect">
            <a:avLst/>
          </a:prstGeom>
          <a:noFill/>
        </p:spPr>
        <p:txBody>
          <a:bodyPr wrap="square" rtlCol="0">
            <a:spAutoFit/>
          </a:bodyPr>
          <a:lstStyle/>
          <a:p>
            <a:r>
              <a:rPr lang="de-DE" dirty="0" smtClean="0"/>
              <a:t>Composition:</a:t>
            </a:r>
          </a:p>
          <a:p>
            <a:r>
              <a:rPr lang="de-DE" dirty="0" smtClean="0"/>
              <a:t>per region, back to front and coarse to fine</a:t>
            </a:r>
            <a:endParaRPr lang="de-DE" dirty="0"/>
          </a:p>
        </p:txBody>
      </p:sp>
      <p:sp>
        <p:nvSpPr>
          <p:cNvPr id="22" name="TextBox 21"/>
          <p:cNvSpPr txBox="1"/>
          <p:nvPr/>
        </p:nvSpPr>
        <p:spPr>
          <a:xfrm>
            <a:off x="8083454" y="5635801"/>
            <a:ext cx="3507959" cy="369332"/>
          </a:xfrm>
          <a:prstGeom prst="rect">
            <a:avLst/>
          </a:prstGeom>
          <a:noFill/>
        </p:spPr>
        <p:txBody>
          <a:bodyPr wrap="square" rtlCol="0">
            <a:spAutoFit/>
          </a:bodyPr>
          <a:lstStyle/>
          <a:p>
            <a:r>
              <a:rPr lang="de-DE" dirty="0" smtClean="0"/>
              <a:t>Result</a:t>
            </a:r>
            <a:endParaRPr lang="de-DE" dirty="0"/>
          </a:p>
        </p:txBody>
      </p:sp>
    </p:spTree>
    <p:extLst>
      <p:ext uri="{BB962C8B-B14F-4D97-AF65-F5344CB8AC3E}">
        <p14:creationId xmlns:p14="http://schemas.microsoft.com/office/powerpoint/2010/main" val="50563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gmi_power_point.potx" id="{D325CF15-2F8A-4BAB-A1CE-A2674CB2456A}" vid="{33FC6BC5-5152-4076-8453-14F9833756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cgmi</Template>
  <TotalTime>0</TotalTime>
  <Words>2670</Words>
  <Application>Microsoft Office PowerPoint</Application>
  <PresentationFormat>Widescreen</PresentationFormat>
  <Paragraphs>398</Paragraphs>
  <Slides>28</Slides>
  <Notes>18</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Cambria Math</vt:lpstr>
      <vt:lpstr>Wingdings</vt:lpstr>
      <vt:lpstr>Office Theme</vt:lpstr>
      <vt:lpstr>Acrobat Document</vt:lpstr>
      <vt:lpstr>Artistic Composition for Painterly Rendering</vt:lpstr>
      <vt:lpstr>Painterly Rendering</vt:lpstr>
      <vt:lpstr>Painterly Rendering</vt:lpstr>
      <vt:lpstr>Painting Machines</vt:lpstr>
      <vt:lpstr>Painting Machines - e-David</vt:lpstr>
      <vt:lpstr>Human Painters</vt:lpstr>
      <vt:lpstr>Human Painters</vt:lpstr>
      <vt:lpstr>Our Method:</vt:lpstr>
      <vt:lpstr>Our Method</vt:lpstr>
      <vt:lpstr>Division into Regions</vt:lpstr>
      <vt:lpstr>Division into Regions - Boundaries</vt:lpstr>
      <vt:lpstr>Outlining Boundaries</vt:lpstr>
      <vt:lpstr>Division into Layers</vt:lpstr>
      <vt:lpstr>Composition – Creating the Painterly Representation</vt:lpstr>
      <vt:lpstr>PowerPoint Presentation</vt:lpstr>
      <vt:lpstr>Painting Layers</vt:lpstr>
      <vt:lpstr>Results - Software - Comparison</vt:lpstr>
      <vt:lpstr>Results - Software - Style Variation</vt:lpstr>
      <vt:lpstr>Results - Software - Limited Palette</vt:lpstr>
      <vt:lpstr>Results – e-David</vt:lpstr>
      <vt:lpstr>Conclusion</vt:lpstr>
      <vt:lpstr>PowerPoint Presentation</vt:lpstr>
      <vt:lpstr>Painting Machines - e-David</vt:lpstr>
      <vt:lpstr>Division into Regions – Painting Order</vt:lpstr>
      <vt:lpstr>Overview</vt:lpstr>
      <vt:lpstr>Division into Layers</vt:lpstr>
      <vt:lpstr>Division into Layers</vt:lpstr>
      <vt:lpstr>Rendering -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lindemeier</dc:creator>
  <cp:lastModifiedBy>Thomas Lindemeier</cp:lastModifiedBy>
  <cp:revision>347</cp:revision>
  <dcterms:created xsi:type="dcterms:W3CDTF">2016-10-05T11:37:11Z</dcterms:created>
  <dcterms:modified xsi:type="dcterms:W3CDTF">2016-10-11T05:26:13Z</dcterms:modified>
</cp:coreProperties>
</file>